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7"/>
  </p:notesMasterIdLst>
  <p:sldIdLst>
    <p:sldId id="258" r:id="rId2"/>
    <p:sldId id="265" r:id="rId3"/>
    <p:sldId id="270" r:id="rId4"/>
    <p:sldId id="323" r:id="rId5"/>
    <p:sldId id="272" r:id="rId6"/>
    <p:sldId id="352" r:id="rId7"/>
    <p:sldId id="275" r:id="rId8"/>
    <p:sldId id="353" r:id="rId9"/>
    <p:sldId id="361" r:id="rId10"/>
    <p:sldId id="354" r:id="rId11"/>
    <p:sldId id="293" r:id="rId12"/>
    <p:sldId id="326" r:id="rId13"/>
    <p:sldId id="334" r:id="rId14"/>
    <p:sldId id="327" r:id="rId15"/>
    <p:sldId id="344" r:id="rId16"/>
    <p:sldId id="355" r:id="rId17"/>
    <p:sldId id="329" r:id="rId18"/>
    <p:sldId id="330" r:id="rId19"/>
    <p:sldId id="289" r:id="rId20"/>
    <p:sldId id="292" r:id="rId21"/>
    <p:sldId id="345" r:id="rId22"/>
    <p:sldId id="346" r:id="rId23"/>
    <p:sldId id="347" r:id="rId24"/>
    <p:sldId id="348" r:id="rId25"/>
    <p:sldId id="362" r:id="rId26"/>
    <p:sldId id="366" r:id="rId27"/>
    <p:sldId id="367" r:id="rId28"/>
    <p:sldId id="368" r:id="rId29"/>
    <p:sldId id="369" r:id="rId30"/>
    <p:sldId id="370" r:id="rId31"/>
    <p:sldId id="371" r:id="rId32"/>
    <p:sldId id="393" r:id="rId33"/>
    <p:sldId id="374" r:id="rId34"/>
    <p:sldId id="395" r:id="rId35"/>
    <p:sldId id="396" r:id="rId36"/>
    <p:sldId id="394" r:id="rId37"/>
    <p:sldId id="377" r:id="rId38"/>
    <p:sldId id="378" r:id="rId39"/>
    <p:sldId id="379" r:id="rId40"/>
    <p:sldId id="380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63" r:id="rId54"/>
    <p:sldId id="364" r:id="rId55"/>
    <p:sldId id="365" r:id="rId5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99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>
      <p:cViewPr varScale="1">
        <p:scale>
          <a:sx n="77" d="100"/>
          <a:sy n="77" d="100"/>
        </p:scale>
        <p:origin x="97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538483F0-07EA-41A3-80D0-5FFF48D778F3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dirty="0"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0FDE63B6-279C-4F0B-87C5-72298656171A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72752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3174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3D6595-A508-426A-8390-6F15AF20CD38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49323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Образ слайда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ru-RU" smtClean="0"/>
          </a:p>
        </p:txBody>
      </p:sp>
      <p:sp>
        <p:nvSpPr>
          <p:cNvPr id="31747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43D6595-A508-426A-8390-6F15AF20CD38}" type="slidenum">
              <a:rPr lang="ru-RU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5281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6246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57ABD4C-4D1C-4C2A-90AD-0EB2EF47770F}" type="slidenum">
              <a:rPr lang="ru-RU" altLang="ru-RU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ru-RU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53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DE63B6-279C-4F0B-87C5-72298656171A}" type="slidenum">
              <a:rPr lang="ru-RU" smtClean="0"/>
              <a:pPr>
                <a:defRPr/>
              </a:pPr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63558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9523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2B9174-CA82-44B1-B5D0-7E5D6DEF6A25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33</a:t>
            </a:fld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880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8192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2C94FBA-E8A9-45E2-BAFC-E5F4D4D1E677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629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8397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2032FD-790A-40F2-A9C9-5123672F816A}" type="slidenum">
              <a:rPr lang="ru-RU" altLang="ru-RU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ru-RU" altLang="ru-RU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497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Заметки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smtClean="0"/>
          </a:p>
        </p:txBody>
      </p:sp>
      <p:sp>
        <p:nvSpPr>
          <p:cNvPr id="1290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5A03CE9-47C8-4E8D-9E8F-34670DFF6836}" type="slidenum">
              <a:rPr lang="ru-RU" smtClean="0"/>
              <a:pPr/>
              <a:t>45</a:t>
            </a:fld>
            <a:endParaRPr lang="ru-RU" smtClean="0"/>
          </a:p>
        </p:txBody>
      </p:sp>
    </p:spTree>
    <p:extLst>
      <p:ext uri="{BB962C8B-B14F-4D97-AF65-F5344CB8AC3E}">
        <p14:creationId xmlns:p14="http://schemas.microsoft.com/office/powerpoint/2010/main" val="3959704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1536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00ED14-F4E0-4EB9-AFA3-41CFDA7619ED}" type="slidenum">
              <a:rPr lang="be-BY" altLang="ru-RU"/>
              <a:pPr>
                <a:spcBef>
                  <a:spcPct val="0"/>
                </a:spcBef>
              </a:pPr>
              <a:t>48</a:t>
            </a:fld>
            <a:endParaRPr lang="be-BY" altLang="ru-RU"/>
          </a:p>
        </p:txBody>
      </p:sp>
    </p:spTree>
    <p:extLst>
      <p:ext uri="{BB962C8B-B14F-4D97-AF65-F5344CB8AC3E}">
        <p14:creationId xmlns:p14="http://schemas.microsoft.com/office/powerpoint/2010/main" val="573325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1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Скругленный прямоугольник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Заголовок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20" name="Подзаголовок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7" name="Дата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31FA104-5D05-44F8-A922-B4FEBA019690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7A56798-6210-4BB9-B64D-8C2EC6E6B59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120ACC9-4060-4E83-872C-3FB6A201CB37}" type="datetimeFigureOut">
              <a:rPr lang="ru-RU" smtClean="0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030F02-D03F-46D8-9653-3D87096897DF}" type="slidenum">
              <a:rPr lang="ru-RU" smtClean="0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54EA5-5B7E-473E-9DC5-423F6DF819BD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5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710FE-C51F-48D1-9C95-3BE5B030F919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0BBFE9-65B5-46CB-B97E-BF01F1B6C971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5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5263CE-953B-4EE5-B1A9-3A739FCA320E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кругленный прямоугольник 1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5" name="Скругленный прямоугольник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B6D64539-5F88-42FA-BD4B-11DEAEC3A882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7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8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4DB04EE-07E3-47C0-8BD2-6A937F7E100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DD026-F55A-4E78-895F-F97C8A1C1628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6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B8AFE9-F50A-4BCA-B5AF-AF856866B85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7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A222F7-A679-4484-B9D0-A954C599B836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8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8AED3-9621-4945-9BB7-401F60137013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28B28-A78A-48B4-9480-3355B32D8BA9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4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9AB6A-57AA-4D72-8DE2-9CAA4D7DA5F8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3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418E006-774E-4501-84AA-13B9535D1D7C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4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D0A0464-E34D-4841-86B1-2C2094A6C1C5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5" name="Дата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3C65E-2C9D-441D-8CBF-21B01CE220B4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6" name="Нижний колонтитул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7E096E-18B6-4FA8-B2A4-60A750061937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Скругленный прямоугольник 1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Прямоугольник с одним скругленным углом 10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ru-RU" noProof="0" dirty="0" smtClean="0"/>
              <a:t>Вставка рисунка</a:t>
            </a:r>
            <a:endParaRPr lang="en-US" noProof="0" dirty="0"/>
          </a:p>
        </p:txBody>
      </p:sp>
      <p:sp>
        <p:nvSpPr>
          <p:cNvPr id="7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037ABE-40FE-4F3B-BE72-591C5575574D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8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B18BB2F-A6B0-4148-A148-B01163E43610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Скругленный прямоугольник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" name="Заголовок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1031" name="Текст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smtClean="0"/>
          </a:p>
        </p:txBody>
      </p:sp>
      <p:sp>
        <p:nvSpPr>
          <p:cNvPr id="25" name="Дата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bg2">
                    <a:shade val="50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3120ACC9-4060-4E83-872C-3FB6A201CB37}" type="datetimeFigureOut">
              <a:rPr lang="ru-RU"/>
              <a:pPr>
                <a:defRPr/>
              </a:pPr>
              <a:t>23.12.2021</a:t>
            </a:fld>
            <a:endParaRPr lang="ru-RU" dirty="0"/>
          </a:p>
        </p:txBody>
      </p:sp>
      <p:sp>
        <p:nvSpPr>
          <p:cNvPr id="18" name="Нижний колонтитул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dirty="0">
                <a:solidFill>
                  <a:schemeClr val="bg2">
                    <a:shade val="50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smtClean="0">
                <a:solidFill>
                  <a:schemeClr val="bg2">
                    <a:shade val="50000"/>
                  </a:schemeClr>
                </a:solidFill>
                <a:latin typeface="+mn-lt"/>
              </a:defRPr>
            </a:lvl1pPr>
            <a:extLst/>
          </a:lstStyle>
          <a:p>
            <a:pPr>
              <a:defRPr/>
            </a:pPr>
            <a:fld id="{B0030F02-D03F-46D8-9653-3D87096897DF}" type="slidenum">
              <a:rPr lang="ru-RU"/>
              <a:pPr>
                <a:defRPr/>
              </a:pPr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3" r:id="rId3"/>
    <p:sldLayoutId id="2147483670" r:id="rId4"/>
    <p:sldLayoutId id="2147483669" r:id="rId5"/>
    <p:sldLayoutId id="2147483668" r:id="rId6"/>
    <p:sldLayoutId id="2147483674" r:id="rId7"/>
    <p:sldLayoutId id="2147483667" r:id="rId8"/>
    <p:sldLayoutId id="2147483675" r:id="rId9"/>
    <p:sldLayoutId id="2147483666" r:id="rId10"/>
    <p:sldLayoutId id="2147483665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 b="1" kern="1200">
          <a:solidFill>
            <a:srgbClr val="616161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616161"/>
          </a:solidFill>
          <a:latin typeface="Verdana" pitchFamily="34" charset="0"/>
        </a:defRPr>
      </a:lvl9pPr>
      <a:extLst/>
    </p:titleStyle>
    <p:bodyStyle>
      <a:lvl1pPr marL="265113" indent="-265113" algn="l" rtl="0" fontAlgn="base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fontAlgn="base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fontAlgn="base">
        <a:spcBef>
          <a:spcPts val="250"/>
        </a:spcBef>
        <a:spcAft>
          <a:spcPct val="0"/>
        </a:spcAft>
        <a:buClr>
          <a:srgbClr val="AAE9AA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fontAlgn="base">
        <a:spcBef>
          <a:spcPts val="225"/>
        </a:spcBef>
        <a:spcAft>
          <a:spcPct val="0"/>
        </a:spcAft>
        <a:buClr>
          <a:srgbClr val="AAE9AA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fontAlgn="base">
        <a:spcBef>
          <a:spcPts val="250"/>
        </a:spcBef>
        <a:spcAft>
          <a:spcPct val="0"/>
        </a:spcAft>
        <a:buClr>
          <a:srgbClr val="98E8FE"/>
        </a:buClr>
        <a:buSzPct val="100000"/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1520" y="476672"/>
            <a:ext cx="8496944" cy="1000125"/>
          </a:xfrm>
        </p:spPr>
        <p:txBody>
          <a:bodyPr wrap="square" tIns="45720" numCol="1" anchorCtr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ru-RU" sz="2400" b="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Экологические проблемы использования земельных и биологических ресурсов.</a:t>
            </a:r>
            <a:br>
              <a:rPr lang="ru-RU" sz="2400" b="0" dirty="0">
                <a:solidFill>
                  <a:schemeClr val="tx1"/>
                </a:solidFill>
                <a:latin typeface="+mn-lt"/>
                <a:cs typeface="Times New Roman" pitchFamily="18" charset="0"/>
              </a:rPr>
            </a:br>
            <a:r>
              <a:rPr lang="ru-RU" sz="2000" b="0" dirty="0" smtClean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>План :</a:t>
            </a:r>
            <a:endParaRPr lang="ru-RU" sz="2000" b="0" dirty="0" smtClean="0">
              <a:solidFill>
                <a:srgbClr val="61616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00063" y="1700808"/>
            <a:ext cx="8320409" cy="4299942"/>
          </a:xfrm>
        </p:spPr>
        <p:txBody>
          <a:bodyPr>
            <a:normAutofit fontScale="92500"/>
          </a:bodyPr>
          <a:lstStyle/>
          <a:p>
            <a:pPr marL="550926" lvl="0" indent="-51435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</a:rPr>
              <a:t>Земля как источник развития общества</a:t>
            </a:r>
            <a:r>
              <a:rPr lang="ru-RU" sz="2400" b="1" dirty="0" smtClean="0">
                <a:solidFill>
                  <a:schemeClr val="tx1"/>
                </a:solidFill>
              </a:rPr>
              <a:t>. 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550926" lvl="0" indent="-514350" algn="l">
              <a:buFont typeface="+mj-lt"/>
              <a:buAutoNum type="arabicPeriod"/>
            </a:pPr>
            <a:r>
              <a:rPr lang="ru-RU" sz="2400" b="1" dirty="0" smtClean="0">
                <a:solidFill>
                  <a:schemeClr val="tx1"/>
                </a:solidFill>
              </a:rPr>
              <a:t>Эффективность </a:t>
            </a:r>
            <a:r>
              <a:rPr lang="ru-RU" sz="2400" b="1" dirty="0">
                <a:solidFill>
                  <a:schemeClr val="tx1"/>
                </a:solidFill>
              </a:rPr>
              <a:t>плодородия почв, способы его повышения. </a:t>
            </a:r>
          </a:p>
          <a:p>
            <a:pPr marL="550926" lvl="0" indent="-51435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</a:rPr>
              <a:t>Источники загрязнения земельных ресурсов. </a:t>
            </a:r>
            <a:endParaRPr lang="en-US" sz="2400" b="1" dirty="0" smtClean="0">
              <a:solidFill>
                <a:schemeClr val="tx1"/>
              </a:solidFill>
            </a:endParaRPr>
          </a:p>
          <a:p>
            <a:pPr marL="550926" indent="-514350" algn="l">
              <a:buFont typeface="+mj-lt"/>
              <a:buAutoNum type="arabicPeriod"/>
            </a:pPr>
            <a:r>
              <a:rPr lang="ru-RU" sz="2400" b="1" dirty="0">
                <a:solidFill>
                  <a:schemeClr val="tx1"/>
                </a:solidFill>
              </a:rPr>
              <a:t>Зоны радиоактивного загрязнения</a:t>
            </a:r>
          </a:p>
          <a:p>
            <a:pPr marL="550926" lvl="0" indent="-514350" algn="l">
              <a:buFont typeface="+mj-lt"/>
              <a:buAutoNum type="arabicPeriod"/>
            </a:pPr>
            <a:r>
              <a:rPr lang="ru-RU" sz="2400" b="1" dirty="0" smtClean="0">
                <a:solidFill>
                  <a:schemeClr val="tx1"/>
                </a:solidFill>
              </a:rPr>
              <a:t>Заповедное </a:t>
            </a:r>
            <a:r>
              <a:rPr lang="ru-RU" sz="2400" b="1" dirty="0">
                <a:solidFill>
                  <a:schemeClr val="tx1"/>
                </a:solidFill>
              </a:rPr>
              <a:t>дело.</a:t>
            </a:r>
          </a:p>
          <a:p>
            <a:pPr marL="550926" lvl="0" indent="-514350" algn="l">
              <a:buFont typeface="+mj-lt"/>
              <a:buAutoNum type="arabicPeriod"/>
            </a:pPr>
            <a:r>
              <a:rPr lang="ru-RU" sz="2400" b="1" dirty="0" err="1" smtClean="0">
                <a:solidFill>
                  <a:schemeClr val="tx1"/>
                </a:solidFill>
              </a:rPr>
              <a:t>Биоиндикация</a:t>
            </a:r>
            <a:r>
              <a:rPr lang="ru-RU" sz="2400" b="1" dirty="0" smtClean="0">
                <a:solidFill>
                  <a:schemeClr val="tx1"/>
                </a:solidFill>
              </a:rPr>
              <a:t>. </a:t>
            </a:r>
          </a:p>
          <a:p>
            <a:pPr lvl="0" algn="l"/>
            <a:endParaRPr lang="ru-RU" sz="2800" dirty="0">
              <a:solidFill>
                <a:schemeClr val="tx1"/>
              </a:solidFill>
            </a:endParaRPr>
          </a:p>
          <a:p>
            <a:pPr algn="l"/>
            <a:r>
              <a:rPr lang="ru-RU" sz="2100" b="1" dirty="0">
                <a:solidFill>
                  <a:schemeClr val="tx1"/>
                </a:solidFill>
              </a:rPr>
              <a:t>Цель</a:t>
            </a:r>
            <a:r>
              <a:rPr lang="ru-RU" sz="2100" dirty="0">
                <a:solidFill>
                  <a:schemeClr val="tx1"/>
                </a:solidFill>
              </a:rPr>
              <a:t>: дать понятие земельных ресурсов, охарактеризовать </a:t>
            </a:r>
            <a:r>
              <a:rPr lang="ru-RU" sz="2100" dirty="0" smtClean="0">
                <a:solidFill>
                  <a:schemeClr val="tx1"/>
                </a:solidFill>
              </a:rPr>
              <a:t>их значение, </a:t>
            </a:r>
            <a:r>
              <a:rPr lang="ru-RU" sz="2100" dirty="0">
                <a:solidFill>
                  <a:schemeClr val="tx1"/>
                </a:solidFill>
              </a:rPr>
              <a:t>рассмотреть источники и причины загрязнения земельных ресурсов.</a:t>
            </a:r>
          </a:p>
          <a:p>
            <a:pPr algn="l"/>
            <a:r>
              <a:rPr lang="ru-RU" sz="2100" b="1" u="sng" dirty="0">
                <a:solidFill>
                  <a:schemeClr val="tx1"/>
                </a:solidFill>
              </a:rPr>
              <a:t>Ключевые определения</a:t>
            </a:r>
            <a:r>
              <a:rPr lang="ru-RU" sz="2100" dirty="0">
                <a:solidFill>
                  <a:schemeClr val="tx1"/>
                </a:solidFill>
              </a:rPr>
              <a:t>: земельные ресурсы</a:t>
            </a:r>
            <a:r>
              <a:rPr lang="ru-RU" sz="2100" dirty="0" smtClean="0">
                <a:solidFill>
                  <a:schemeClr val="tx1"/>
                </a:solidFill>
              </a:rPr>
              <a:t>, </a:t>
            </a:r>
            <a:r>
              <a:rPr lang="ru-RU" sz="2100" dirty="0">
                <a:solidFill>
                  <a:schemeClr val="tx1"/>
                </a:solidFill>
              </a:rPr>
              <a:t>земельный фонд, почва, плодородие почвы, </a:t>
            </a:r>
            <a:r>
              <a:rPr lang="ru-RU" sz="2100" dirty="0" smtClean="0">
                <a:solidFill>
                  <a:schemeClr val="tx1"/>
                </a:solidFill>
              </a:rPr>
              <a:t>земельный кадастр. </a:t>
            </a:r>
            <a:endParaRPr lang="ru-RU" sz="2100" dirty="0">
              <a:solidFill>
                <a:schemeClr val="tx1"/>
              </a:solidFill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450850" algn="just" fontAlgn="auto">
              <a:spcAft>
                <a:spcPts val="0"/>
              </a:spcAft>
              <a:buFont typeface="Wingdings 2"/>
              <a:buAutoNum type="arabicPeriod"/>
              <a:defRPr/>
            </a:pPr>
            <a:endParaRPr lang="ru-RU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7584" y="260648"/>
            <a:ext cx="7056784" cy="374441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077072"/>
            <a:ext cx="712879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97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"/>
          <p:cNvSpPr>
            <a:spLocks noChangeArrowheads="1"/>
          </p:cNvSpPr>
          <p:nvPr/>
        </p:nvSpPr>
        <p:spPr bwMode="auto">
          <a:xfrm>
            <a:off x="179512" y="2564904"/>
            <a:ext cx="8496944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indent="450850"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В </a:t>
            </a:r>
            <a:r>
              <a:rPr lang="ru-RU" u="sng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больших масштабах </a:t>
            </a:r>
            <a:r>
              <a:rPr lang="ru-RU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происходит загрязнение почв</a:t>
            </a:r>
            <a:r>
              <a:rPr lang="ru-RU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:</a:t>
            </a:r>
          </a:p>
          <a:p>
            <a:pPr indent="450850">
              <a:tabLst>
                <a:tab pos="457200" algn="l"/>
              </a:tabLst>
            </a:pPr>
            <a:endParaRPr lang="ru-RU" dirty="0">
              <a:latin typeface="+mn-lt"/>
              <a:cs typeface="Times New Roman" pitchFamily="18" charset="0"/>
            </a:endParaRPr>
          </a:p>
          <a:p>
            <a:pPr indent="450850" eaLnBrk="0" hangingPunct="0">
              <a:buFontTx/>
              <a:buChar char="•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при открытых разработках полезных ископаемых;</a:t>
            </a:r>
            <a:endParaRPr lang="ru-RU" dirty="0">
              <a:latin typeface="+mn-lt"/>
              <a:cs typeface="Times New Roman" pitchFamily="18" charset="0"/>
            </a:endParaRPr>
          </a:p>
          <a:p>
            <a:pPr indent="450850" eaLnBrk="0" hangingPunct="0">
              <a:buFontTx/>
              <a:buChar char="•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вследствие покрытия ее поверхности выбросами, отвалами, пустой </a:t>
            </a:r>
            <a:r>
              <a:rPr lang="ru-RU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породой </a:t>
            </a:r>
            <a:r>
              <a:rPr lang="ru-RU" dirty="0" smtClean="0">
                <a:latin typeface="+mn-lt"/>
                <a:cs typeface="Times New Roman" panose="02020603050405020304" pitchFamily="18" charset="0"/>
              </a:rPr>
              <a:t>(отвалы </a:t>
            </a:r>
            <a:r>
              <a:rPr lang="ru-RU" dirty="0">
                <a:latin typeface="+mn-lt"/>
                <a:cs typeface="Times New Roman" panose="02020603050405020304" pitchFamily="18" charset="0"/>
              </a:rPr>
              <a:t>топливно-энергетических </a:t>
            </a:r>
            <a:r>
              <a:rPr lang="ru-RU" dirty="0" smtClean="0">
                <a:latin typeface="+mn-lt"/>
                <a:cs typeface="Times New Roman" panose="02020603050405020304" pitchFamily="18" charset="0"/>
              </a:rPr>
              <a:t>комплексов)</a:t>
            </a:r>
            <a:r>
              <a:rPr lang="ru-RU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;</a:t>
            </a:r>
            <a:endParaRPr lang="ru-RU" dirty="0">
              <a:latin typeface="+mn-lt"/>
              <a:cs typeface="Times New Roman" pitchFamily="18" charset="0"/>
            </a:endParaRPr>
          </a:p>
          <a:p>
            <a:pPr indent="450850" eaLnBrk="0" hangingPunct="0">
              <a:buFontTx/>
              <a:buChar char="•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неорганическими отходами и отбросами </a:t>
            </a:r>
            <a:r>
              <a:rPr lang="ru-RU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промышленности</a:t>
            </a:r>
            <a:r>
              <a:rPr lang="ru-RU" dirty="0">
                <a:latin typeface="+mn-lt"/>
                <a:cs typeface="Times New Roman" panose="02020603050405020304" pitchFamily="18" charset="0"/>
              </a:rPr>
              <a:t> (тяжелые </a:t>
            </a:r>
            <a:r>
              <a:rPr lang="ru-RU" dirty="0" smtClean="0">
                <a:latin typeface="+mn-lt"/>
                <a:cs typeface="Times New Roman" panose="02020603050405020304" pitchFamily="18" charset="0"/>
              </a:rPr>
              <a:t>металлы)</a:t>
            </a:r>
            <a:r>
              <a:rPr lang="ru-RU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;</a:t>
            </a:r>
            <a:endParaRPr lang="ru-RU" dirty="0">
              <a:latin typeface="+mn-lt"/>
              <a:cs typeface="Times New Roman" pitchFamily="18" charset="0"/>
            </a:endParaRPr>
          </a:p>
          <a:p>
            <a:pPr indent="450850" eaLnBrk="0" hangingPunct="0">
              <a:buFontTx/>
              <a:buChar char="•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веществами, переносимыми </a:t>
            </a:r>
            <a:r>
              <a:rPr lang="ru-RU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воздухом</a:t>
            </a:r>
            <a:r>
              <a:rPr lang="ru-RU" dirty="0">
                <a:latin typeface="+mn-lt"/>
                <a:cs typeface="Times New Roman" panose="02020603050405020304" pitchFamily="18" charset="0"/>
              </a:rPr>
              <a:t> </a:t>
            </a:r>
            <a:r>
              <a:rPr lang="ru-RU" dirty="0" smtClean="0">
                <a:latin typeface="+mn-lt"/>
                <a:cs typeface="Times New Roman" panose="02020603050405020304" pitchFamily="18" charset="0"/>
              </a:rPr>
              <a:t>(кислотные </a:t>
            </a:r>
            <a:r>
              <a:rPr lang="ru-RU" dirty="0">
                <a:latin typeface="+mn-lt"/>
                <a:cs typeface="Times New Roman" panose="02020603050405020304" pitchFamily="18" charset="0"/>
              </a:rPr>
              <a:t>осадки</a:t>
            </a:r>
            <a:r>
              <a:rPr lang="ru-RU" dirty="0" smtClean="0">
                <a:latin typeface="+mn-lt"/>
                <a:cs typeface="Times New Roman" panose="02020603050405020304" pitchFamily="18" charset="0"/>
              </a:rPr>
              <a:t>)</a:t>
            </a:r>
            <a:r>
              <a:rPr lang="ru-RU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;</a:t>
            </a:r>
            <a:endParaRPr lang="ru-RU" dirty="0">
              <a:latin typeface="+mn-lt"/>
              <a:cs typeface="Times New Roman" pitchFamily="18" charset="0"/>
            </a:endParaRPr>
          </a:p>
          <a:p>
            <a:pPr indent="450850" eaLnBrk="0" hangingPunct="0">
              <a:buFontTx/>
              <a:buChar char="•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радиоактивными веществами;</a:t>
            </a:r>
            <a:endParaRPr lang="ru-RU" dirty="0">
              <a:latin typeface="+mn-lt"/>
              <a:cs typeface="Times New Roman" pitchFamily="18" charset="0"/>
            </a:endParaRPr>
          </a:p>
          <a:p>
            <a:pPr indent="450850" eaLnBrk="0" hangingPunct="0">
              <a:buFontTx/>
              <a:buChar char="•"/>
              <a:tabLst>
                <a:tab pos="457200" algn="l"/>
              </a:tabLst>
            </a:pPr>
            <a:r>
              <a:rPr lang="ru-RU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вследствие сельскохозяйственной </a:t>
            </a:r>
            <a:r>
              <a:rPr lang="ru-RU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деятельности</a:t>
            </a:r>
            <a:r>
              <a:rPr lang="ru-RU" dirty="0">
                <a:latin typeface="+mn-lt"/>
                <a:cs typeface="Times New Roman" panose="02020603050405020304" pitchFamily="18" charset="0"/>
              </a:rPr>
              <a:t> (удобрения, пестициды</a:t>
            </a:r>
            <a:r>
              <a:rPr lang="ru-RU" dirty="0" smtClean="0">
                <a:latin typeface="+mn-lt"/>
                <a:cs typeface="Times New Roman" panose="02020603050405020304" pitchFamily="18" charset="0"/>
              </a:rPr>
              <a:t>);</a:t>
            </a:r>
          </a:p>
          <a:p>
            <a:pPr indent="450850" eaLnBrk="0" hangingPunct="0">
              <a:buFontTx/>
              <a:buChar char="•"/>
              <a:tabLst>
                <a:tab pos="457200" algn="l"/>
              </a:tabLst>
            </a:pPr>
            <a:r>
              <a:rPr lang="ru-RU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работы </a:t>
            </a:r>
            <a:r>
              <a:rPr lang="ru-RU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транспорта и коммунально-бытовых </a:t>
            </a:r>
            <a:r>
              <a:rPr lang="ru-RU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предприятий</a:t>
            </a:r>
            <a:r>
              <a:rPr lang="ru-RU" dirty="0">
                <a:latin typeface="+mn-lt"/>
                <a:cs typeface="Times New Roman" panose="02020603050405020304" pitchFamily="18" charset="0"/>
              </a:rPr>
              <a:t>(производственные и быто­вые отходы, </a:t>
            </a:r>
            <a:r>
              <a:rPr lang="ru-RU" dirty="0" smtClean="0">
                <a:latin typeface="+mn-lt"/>
                <a:cs typeface="Times New Roman" panose="02020603050405020304" pitchFamily="18" charset="0"/>
              </a:rPr>
              <a:t>загрязнение </a:t>
            </a:r>
            <a:r>
              <a:rPr lang="ru-RU" dirty="0">
                <a:latin typeface="+mn-lt"/>
                <a:cs typeface="Times New Roman" panose="02020603050405020304" pitchFamily="18" charset="0"/>
              </a:rPr>
              <a:t>нефтью и нефтепродуктами</a:t>
            </a:r>
            <a:r>
              <a:rPr lang="ru-RU" dirty="0" smtClean="0">
                <a:latin typeface="+mn-lt"/>
                <a:cs typeface="Times New Roman" panose="02020603050405020304" pitchFamily="18" charset="0"/>
              </a:rPr>
              <a:t>).</a:t>
            </a:r>
            <a:endParaRPr lang="ru-RU" dirty="0">
              <a:latin typeface="+mn-lt"/>
              <a:cs typeface="Times New Roman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76672"/>
            <a:ext cx="8712968" cy="1944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43E38EB2-D527-43C8-BC57-29D199286A9C}" type="slidenum">
              <a:rPr lang="ru-RU" altLang="ru-RU">
                <a:solidFill>
                  <a:srgbClr val="94B256"/>
                </a:solidFill>
              </a:rPr>
              <a:pPr eaLnBrk="1" hangingPunct="1"/>
              <a:t>12</a:t>
            </a:fld>
            <a:endParaRPr lang="ru-RU" altLang="ru-RU">
              <a:solidFill>
                <a:srgbClr val="94B256"/>
              </a:solidFill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09738"/>
            <a:ext cx="8218488" cy="269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4" name="Прямоугольник 2"/>
          <p:cNvSpPr>
            <a:spLocks noChangeArrowheads="1"/>
          </p:cNvSpPr>
          <p:nvPr/>
        </p:nvSpPr>
        <p:spPr bwMode="auto">
          <a:xfrm>
            <a:off x="611188" y="385763"/>
            <a:ext cx="8075612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ts val="250"/>
              </a:spcBef>
              <a:buClr>
                <a:schemeClr val="accent1"/>
              </a:buClr>
              <a:buSzPct val="80000"/>
              <a:buFont typeface="Wingdings 2" panose="05020102010507070707" pitchFamily="18" charset="2"/>
              <a:buChar char="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spcBef>
                <a:spcPts val="250"/>
              </a:spcBef>
              <a:buClr>
                <a:schemeClr val="accent1"/>
              </a:buClr>
              <a:buSzPct val="100000"/>
              <a:buFont typeface="Verdana" panose="020B0604030504040204" pitchFamily="34" charset="0"/>
              <a:buChar char="◦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spcBef>
                <a:spcPts val="250"/>
              </a:spcBef>
              <a:buClr>
                <a:srgbClr val="9F8F7A"/>
              </a:buClr>
              <a:buSzPct val="100000"/>
              <a:buFont typeface="Wingdings 2" panose="05020102010507070707" pitchFamily="18" charset="2"/>
              <a:buChar char="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spcBef>
                <a:spcPts val="225"/>
              </a:spcBef>
              <a:buClr>
                <a:srgbClr val="9F8F7A"/>
              </a:buClr>
              <a:buSzPct val="112000"/>
              <a:buFont typeface="Verdana" panose="020B0604030504040204" pitchFamily="34" charset="0"/>
              <a:buChar char="◦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spcBef>
                <a:spcPts val="250"/>
              </a:spcBef>
              <a:buClr>
                <a:srgbClr val="FF4500"/>
              </a:buClr>
              <a:buSzPct val="100000"/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ts val="250"/>
              </a:spcBef>
              <a:spcAft>
                <a:spcPct val="0"/>
              </a:spcAft>
              <a:buClr>
                <a:srgbClr val="FF4500"/>
              </a:buClr>
              <a:buSzPct val="100000"/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ts val="250"/>
              </a:spcBef>
              <a:spcAft>
                <a:spcPct val="0"/>
              </a:spcAft>
              <a:buClr>
                <a:srgbClr val="FF4500"/>
              </a:buClr>
              <a:buSzPct val="100000"/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ts val="250"/>
              </a:spcBef>
              <a:spcAft>
                <a:spcPct val="0"/>
              </a:spcAft>
              <a:buClr>
                <a:srgbClr val="FF4500"/>
              </a:buClr>
              <a:buSzPct val="100000"/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ts val="250"/>
              </a:spcBef>
              <a:spcAft>
                <a:spcPct val="0"/>
              </a:spcAft>
              <a:buClr>
                <a:srgbClr val="FF4500"/>
              </a:buClr>
              <a:buSzPct val="100000"/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u-RU" altLang="ru-RU" sz="2000" dirty="0"/>
              <a:t>Среднее содержание тяжелых металлов (валовое содержание),сульфатов, нитратов и ДДТ в почвах фоновых территорий Беларуси по данным наблюдений НСМОС </a:t>
            </a:r>
            <a:r>
              <a:rPr lang="ru-RU" altLang="ru-RU" sz="2000" dirty="0" smtClean="0"/>
              <a:t>201</a:t>
            </a:r>
            <a:r>
              <a:rPr lang="en-US" altLang="ru-RU" sz="2000" dirty="0" smtClean="0"/>
              <a:t>6</a:t>
            </a:r>
            <a:r>
              <a:rPr lang="ru-RU" altLang="ru-RU" sz="2000" dirty="0" smtClean="0"/>
              <a:t> </a:t>
            </a:r>
            <a:r>
              <a:rPr lang="ru-RU" altLang="ru-RU" sz="2000" dirty="0"/>
              <a:t>г., мг/кг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611560" y="4509120"/>
            <a:ext cx="8064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Повышенный уровень загрязнения сложился в результате совокупного влияния промышленных выбросов, работы автотранспорта, накоплениях почвах твердых </a:t>
            </a:r>
            <a:r>
              <a:rPr lang="ru-RU" dirty="0" smtClean="0"/>
              <a:t>отходов </a:t>
            </a:r>
            <a:r>
              <a:rPr lang="ru-RU" dirty="0"/>
              <a:t>промышленности.</a:t>
            </a:r>
          </a:p>
        </p:txBody>
      </p:sp>
    </p:spTree>
    <p:extLst>
      <p:ext uri="{BB962C8B-B14F-4D97-AF65-F5344CB8AC3E}">
        <p14:creationId xmlns:p14="http://schemas.microsoft.com/office/powerpoint/2010/main" val="113870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64704"/>
            <a:ext cx="633670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0" y="0"/>
            <a:ext cx="9144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572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ru-RU" altLang="ru-RU" sz="1600" b="1">
                <a:cs typeface="Times New Roman" panose="02020603050405020304" pitchFamily="18" charset="0"/>
              </a:rPr>
              <a:t>Среднее содержание свинца в почвах промплощадок</a:t>
            </a:r>
            <a:endParaRPr lang="ru-RU" altLang="ru-RU" sz="16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509120"/>
            <a:ext cx="6552728" cy="15121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225" y="3789040"/>
            <a:ext cx="9144793" cy="43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45E9223A-A8C3-4871-82D6-CA4CCE75A175}" type="slidenum">
              <a:rPr lang="ru-RU" altLang="ru-RU">
                <a:solidFill>
                  <a:srgbClr val="94B256"/>
                </a:solidFill>
              </a:rPr>
              <a:pPr eaLnBrk="1" hangingPunct="1"/>
              <a:t>14</a:t>
            </a:fld>
            <a:endParaRPr lang="ru-RU" altLang="ru-RU">
              <a:solidFill>
                <a:srgbClr val="94B256"/>
              </a:solidFill>
            </a:endParaRP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1" b="1234"/>
          <a:stretch>
            <a:fillRect/>
          </a:stretch>
        </p:blipFill>
        <p:spPr bwMode="auto">
          <a:xfrm>
            <a:off x="467544" y="836712"/>
            <a:ext cx="8139112" cy="4557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078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476672"/>
            <a:ext cx="84249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 smtClean="0">
                <a:latin typeface="+mn-lt"/>
              </a:rPr>
              <a:t>Загрязнение </a:t>
            </a:r>
            <a:r>
              <a:rPr lang="ru-RU" sz="1600" dirty="0">
                <a:latin typeface="+mn-lt"/>
              </a:rPr>
              <a:t>почв придорожных полос автомобильных дорог до 25—50 м от полосы полотна дороги. </a:t>
            </a:r>
            <a:endParaRPr lang="ru-RU" sz="1600" dirty="0" smtClean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Максимальное </a:t>
            </a:r>
            <a:r>
              <a:rPr lang="ru-RU" sz="1600" dirty="0">
                <a:latin typeface="+mn-lt"/>
              </a:rPr>
              <a:t>содержание свинца в почве - на расстоянии 5—10 м от автотрассы, </a:t>
            </a:r>
            <a:endParaRPr lang="ru-RU" sz="1600" dirty="0" smtClean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выше </a:t>
            </a:r>
            <a:r>
              <a:rPr lang="ru-RU" sz="1600" dirty="0">
                <a:latin typeface="+mn-lt"/>
              </a:rPr>
              <a:t>фонового значения  в 2—2,3 </a:t>
            </a:r>
            <a:r>
              <a:rPr lang="ru-RU" sz="1600" dirty="0" smtClean="0">
                <a:latin typeface="+mn-lt"/>
              </a:rPr>
              <a:t>раза:</a:t>
            </a:r>
            <a:endParaRPr lang="ru-RU" sz="1600" dirty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межгосударственного </a:t>
            </a:r>
            <a:r>
              <a:rPr lang="ru-RU" sz="1600" dirty="0">
                <a:latin typeface="+mn-lt"/>
              </a:rPr>
              <a:t>(Брест — Москва, Санкт-Петербург — Одесса), республиканского (Минск — Слуцк, Минск — Логойск) </a:t>
            </a:r>
            <a:endParaRPr lang="en-US" sz="1600" dirty="0" smtClean="0">
              <a:latin typeface="+mn-lt"/>
            </a:endParaRPr>
          </a:p>
          <a:p>
            <a:r>
              <a:rPr lang="ru-RU" sz="1600" dirty="0" smtClean="0">
                <a:latin typeface="+mn-lt"/>
              </a:rPr>
              <a:t>местного </a:t>
            </a:r>
            <a:r>
              <a:rPr lang="ru-RU" sz="1600" dirty="0">
                <a:latin typeface="+mn-lt"/>
              </a:rPr>
              <a:t>значения (Заславль —Дзержинск) </a:t>
            </a:r>
            <a:endParaRPr lang="en-US" sz="1600" dirty="0" smtClean="0">
              <a:latin typeface="+mn-lt"/>
            </a:endParaRPr>
          </a:p>
          <a:p>
            <a:endParaRPr lang="en-US" sz="1600" dirty="0" smtClean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924944"/>
            <a:ext cx="4968552" cy="340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2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5594" t="11546" r="8562" b="8818"/>
          <a:stretch/>
        </p:blipFill>
        <p:spPr>
          <a:xfrm>
            <a:off x="827584" y="980728"/>
            <a:ext cx="2880320" cy="20792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980728"/>
            <a:ext cx="3240360" cy="216129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5220072" y="3429000"/>
            <a:ext cx="2835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i="1" dirty="0"/>
              <a:t>Поверхность торфяного поля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755576" y="404664"/>
            <a:ext cx="6480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техногенное преобразование </a:t>
            </a:r>
            <a:r>
              <a:rPr lang="ru-RU" b="1" dirty="0"/>
              <a:t>земной поверхности </a:t>
            </a:r>
          </a:p>
        </p:txBody>
      </p:sp>
    </p:spTree>
    <p:extLst>
      <p:ext uri="{BB962C8B-B14F-4D97-AF65-F5344CB8AC3E}">
        <p14:creationId xmlns:p14="http://schemas.microsoft.com/office/powerpoint/2010/main" val="10221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8A9E8A9A-3993-4898-8021-9D23A84459B5}" type="slidenum">
              <a:rPr lang="ru-RU" altLang="ru-RU">
                <a:solidFill>
                  <a:srgbClr val="94B256"/>
                </a:solidFill>
              </a:rPr>
              <a:pPr eaLnBrk="1" hangingPunct="1"/>
              <a:t>17</a:t>
            </a:fld>
            <a:endParaRPr lang="ru-RU" altLang="ru-RU">
              <a:solidFill>
                <a:srgbClr val="94B256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0648"/>
            <a:ext cx="6768752" cy="15522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19"/>
          <a:stretch/>
        </p:blipFill>
        <p:spPr>
          <a:xfrm>
            <a:off x="179512" y="1844824"/>
            <a:ext cx="8712968" cy="50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83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00F267A4-F5DA-443B-90B1-0E64A2F04582}" type="slidenum">
              <a:rPr lang="ru-RU" altLang="ru-RU">
                <a:solidFill>
                  <a:srgbClr val="94B256"/>
                </a:solidFill>
              </a:rPr>
              <a:pPr eaLnBrk="1" hangingPunct="1"/>
              <a:t>18</a:t>
            </a:fld>
            <a:endParaRPr lang="ru-RU" altLang="ru-RU">
              <a:solidFill>
                <a:srgbClr val="94B256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288" y="476250"/>
            <a:ext cx="8497192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000" b="1" dirty="0">
                <a:solidFill>
                  <a:srgbClr val="0070C0"/>
                </a:solidFill>
              </a:rPr>
              <a:t>Зоны радиоактивного </a:t>
            </a:r>
            <a:r>
              <a:rPr lang="ru-RU" sz="2000" b="1" dirty="0" smtClean="0">
                <a:solidFill>
                  <a:srgbClr val="0070C0"/>
                </a:solidFill>
              </a:rPr>
              <a:t>загрязнения</a:t>
            </a:r>
          </a:p>
          <a:p>
            <a:pPr algn="ctr">
              <a:defRPr/>
            </a:pPr>
            <a:r>
              <a:rPr lang="en-US" b="1" dirty="0">
                <a:solidFill>
                  <a:srgbClr val="0070C0"/>
                </a:solidFill>
              </a:rPr>
              <a:t>(</a:t>
            </a:r>
            <a:r>
              <a:rPr lang="ru-RU" b="1" dirty="0">
                <a:solidFill>
                  <a:srgbClr val="0070C0"/>
                </a:solidFill>
              </a:rPr>
              <a:t>ЗАКОН РЕСПУБЛИКИ БЕЛАРУСЬ 26 мая 2012 г. № 385-З</a:t>
            </a:r>
            <a:r>
              <a:rPr lang="en-US" b="1" dirty="0">
                <a:solidFill>
                  <a:srgbClr val="0070C0"/>
                </a:solidFill>
              </a:rPr>
              <a:t>)</a:t>
            </a:r>
            <a:endParaRPr lang="ru-RU" b="1" dirty="0">
              <a:solidFill>
                <a:srgbClr val="0070C0"/>
              </a:solidFill>
            </a:endParaRPr>
          </a:p>
          <a:p>
            <a:pPr>
              <a:defRPr/>
            </a:pPr>
            <a:endParaRPr lang="en-US" sz="2000" dirty="0"/>
          </a:p>
          <a:p>
            <a:pPr>
              <a:defRPr/>
            </a:pPr>
            <a:r>
              <a:rPr lang="ru-RU" dirty="0">
                <a:latin typeface="+mn-lt"/>
              </a:rPr>
              <a:t>На территории радиоактивного загрязнения в зависимости от плотности загрязнения почв радионуклидами </a:t>
            </a:r>
            <a:r>
              <a:rPr lang="ru-RU" dirty="0" smtClean="0">
                <a:latin typeface="+mn-lt"/>
              </a:rPr>
              <a:t>выделяются </a:t>
            </a:r>
            <a:r>
              <a:rPr lang="ru-RU" dirty="0">
                <a:latin typeface="+mn-lt"/>
              </a:rPr>
              <a:t>следующие зоны радиоактивного загрязнения</a:t>
            </a:r>
            <a:r>
              <a:rPr lang="en-US" dirty="0">
                <a:latin typeface="+mn-lt"/>
              </a:rPr>
              <a:t> </a:t>
            </a:r>
            <a:r>
              <a:rPr lang="ru-RU" dirty="0" smtClean="0">
                <a:latin typeface="+mn-lt"/>
              </a:rPr>
              <a:t>:</a:t>
            </a:r>
            <a:endParaRPr lang="en-US" dirty="0">
              <a:latin typeface="+mn-lt"/>
            </a:endParaRPr>
          </a:p>
          <a:p>
            <a:pPr>
              <a:defRPr/>
            </a:pPr>
            <a:r>
              <a:rPr lang="ru-RU" b="1" dirty="0" smtClean="0">
                <a:latin typeface="+mn-lt"/>
              </a:rPr>
              <a:t>1</a:t>
            </a:r>
            <a:r>
              <a:rPr lang="ru-RU" b="1" dirty="0">
                <a:latin typeface="+mn-lt"/>
              </a:rPr>
              <a:t>) зона эвакуации (отчуждения)</a:t>
            </a:r>
            <a:r>
              <a:rPr lang="ru-RU" dirty="0">
                <a:latin typeface="+mn-lt"/>
              </a:rPr>
              <a:t> – территория вокруг Чернобыльской АЭС, с которой в 1986 году было эвакуировано население </a:t>
            </a:r>
            <a:endParaRPr lang="ru-RU" dirty="0" smtClean="0">
              <a:latin typeface="+mn-lt"/>
            </a:endParaRPr>
          </a:p>
          <a:p>
            <a:r>
              <a:rPr lang="ru-RU" altLang="ru-RU" b="1" dirty="0">
                <a:latin typeface="+mn-lt"/>
              </a:rPr>
              <a:t>2) зона первоочередного отселения</a:t>
            </a:r>
            <a:r>
              <a:rPr lang="ru-RU" altLang="ru-RU" dirty="0">
                <a:latin typeface="+mn-lt"/>
              </a:rPr>
              <a:t> – </a:t>
            </a:r>
            <a:r>
              <a:rPr lang="en-US" altLang="ru-RU" dirty="0">
                <a:latin typeface="+mn-lt"/>
              </a:rPr>
              <a:t>Cs</a:t>
            </a:r>
            <a:r>
              <a:rPr lang="ru-RU" altLang="ru-RU" dirty="0">
                <a:latin typeface="+mn-lt"/>
              </a:rPr>
              <a:t>-137 (40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 либо </a:t>
            </a:r>
            <a:r>
              <a:rPr lang="en-US" altLang="ru-RU" dirty="0" err="1">
                <a:latin typeface="+mn-lt"/>
              </a:rPr>
              <a:t>Sr</a:t>
            </a:r>
            <a:r>
              <a:rPr lang="ru-RU" altLang="ru-RU" dirty="0">
                <a:latin typeface="+mn-lt"/>
              </a:rPr>
              <a:t>-90</a:t>
            </a:r>
            <a:r>
              <a:rPr lang="en-US" altLang="ru-RU" dirty="0">
                <a:latin typeface="+mn-lt"/>
              </a:rPr>
              <a:t> </a:t>
            </a:r>
            <a:r>
              <a:rPr lang="ru-RU" altLang="ru-RU" dirty="0">
                <a:latin typeface="+mn-lt"/>
              </a:rPr>
              <a:t>(3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 или </a:t>
            </a:r>
            <a:r>
              <a:rPr lang="en-US" altLang="ru-RU" dirty="0">
                <a:latin typeface="+mn-lt"/>
              </a:rPr>
              <a:t>Pu</a:t>
            </a:r>
            <a:r>
              <a:rPr lang="ru-RU" altLang="ru-RU" dirty="0">
                <a:latin typeface="+mn-lt"/>
              </a:rPr>
              <a:t>-238, 239, 240 (0,1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 и более;</a:t>
            </a:r>
          </a:p>
          <a:p>
            <a:r>
              <a:rPr lang="ru-RU" altLang="ru-RU" b="1" dirty="0">
                <a:latin typeface="+mn-lt"/>
              </a:rPr>
              <a:t>3) зона последующего отселения</a:t>
            </a:r>
            <a:r>
              <a:rPr lang="ru-RU" altLang="ru-RU" dirty="0">
                <a:latin typeface="+mn-lt"/>
              </a:rPr>
              <a:t> – </a:t>
            </a:r>
            <a:r>
              <a:rPr lang="en-US" altLang="ru-RU" dirty="0">
                <a:latin typeface="+mn-lt"/>
              </a:rPr>
              <a:t>Cs</a:t>
            </a:r>
            <a:r>
              <a:rPr lang="ru-RU" altLang="ru-RU" dirty="0">
                <a:latin typeface="+mn-lt"/>
              </a:rPr>
              <a:t>-137 (15 - 40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 либо </a:t>
            </a:r>
            <a:r>
              <a:rPr lang="en-US" altLang="ru-RU" dirty="0" err="1">
                <a:latin typeface="+mn-lt"/>
              </a:rPr>
              <a:t>Sr</a:t>
            </a:r>
            <a:r>
              <a:rPr lang="ru-RU" altLang="ru-RU" dirty="0">
                <a:latin typeface="+mn-lt"/>
              </a:rPr>
              <a:t>-90</a:t>
            </a:r>
            <a:r>
              <a:rPr lang="en-US" altLang="ru-RU" dirty="0">
                <a:latin typeface="+mn-lt"/>
              </a:rPr>
              <a:t> </a:t>
            </a:r>
            <a:r>
              <a:rPr lang="ru-RU" altLang="ru-RU" dirty="0">
                <a:latin typeface="+mn-lt"/>
              </a:rPr>
              <a:t>(2 - 3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 или </a:t>
            </a:r>
            <a:r>
              <a:rPr lang="en-US" altLang="ru-RU" dirty="0">
                <a:latin typeface="+mn-lt"/>
              </a:rPr>
              <a:t>Pu</a:t>
            </a:r>
            <a:r>
              <a:rPr lang="ru-RU" altLang="ru-RU" dirty="0">
                <a:latin typeface="+mn-lt"/>
              </a:rPr>
              <a:t>-238, 239, 240 (0,05 - 0,1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</a:t>
            </a:r>
            <a:endParaRPr lang="en-US" altLang="ru-RU" dirty="0">
              <a:latin typeface="+mn-lt"/>
            </a:endParaRPr>
          </a:p>
          <a:p>
            <a:r>
              <a:rPr lang="ru-RU" altLang="ru-RU" b="1" dirty="0">
                <a:latin typeface="+mn-lt"/>
              </a:rPr>
              <a:t>4) зона с правом на отселение</a:t>
            </a:r>
            <a:r>
              <a:rPr lang="ru-RU" altLang="ru-RU" dirty="0">
                <a:latin typeface="+mn-lt"/>
              </a:rPr>
              <a:t> – </a:t>
            </a:r>
            <a:r>
              <a:rPr lang="en-US" altLang="ru-RU" dirty="0">
                <a:latin typeface="+mn-lt"/>
              </a:rPr>
              <a:t>Cs</a:t>
            </a:r>
            <a:r>
              <a:rPr lang="ru-RU" altLang="ru-RU" dirty="0">
                <a:latin typeface="+mn-lt"/>
              </a:rPr>
              <a:t>-137 (5 - 15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 либо </a:t>
            </a:r>
            <a:r>
              <a:rPr lang="en-US" altLang="ru-RU" dirty="0" err="1">
                <a:latin typeface="+mn-lt"/>
              </a:rPr>
              <a:t>Sr</a:t>
            </a:r>
            <a:r>
              <a:rPr lang="ru-RU" altLang="ru-RU" dirty="0">
                <a:latin typeface="+mn-lt"/>
              </a:rPr>
              <a:t>-90</a:t>
            </a:r>
            <a:r>
              <a:rPr lang="en-US" altLang="ru-RU" dirty="0">
                <a:latin typeface="+mn-lt"/>
              </a:rPr>
              <a:t> </a:t>
            </a:r>
            <a:r>
              <a:rPr lang="ru-RU" altLang="ru-RU" dirty="0">
                <a:latin typeface="+mn-lt"/>
              </a:rPr>
              <a:t>(0,5 - 2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 или </a:t>
            </a:r>
            <a:r>
              <a:rPr lang="en-US" altLang="ru-RU" dirty="0">
                <a:latin typeface="+mn-lt"/>
              </a:rPr>
              <a:t>Pu</a:t>
            </a:r>
            <a:r>
              <a:rPr lang="ru-RU" altLang="ru-RU" dirty="0">
                <a:latin typeface="+mn-lt"/>
              </a:rPr>
              <a:t>-238, 239, 240 (0,02 - 0,05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</a:t>
            </a:r>
            <a:endParaRPr lang="en-US" altLang="ru-RU" dirty="0">
              <a:latin typeface="+mn-lt"/>
            </a:endParaRPr>
          </a:p>
          <a:p>
            <a:r>
              <a:rPr lang="ru-RU" altLang="ru-RU" b="1" dirty="0">
                <a:latin typeface="+mn-lt"/>
              </a:rPr>
              <a:t>5) зона проживания с периодическим радиационным контролем</a:t>
            </a:r>
            <a:r>
              <a:rPr lang="ru-RU" altLang="ru-RU" dirty="0">
                <a:latin typeface="+mn-lt"/>
              </a:rPr>
              <a:t> – </a:t>
            </a:r>
            <a:r>
              <a:rPr lang="en-US" altLang="ru-RU" dirty="0">
                <a:latin typeface="+mn-lt"/>
              </a:rPr>
              <a:t>Cs</a:t>
            </a:r>
            <a:r>
              <a:rPr lang="ru-RU" altLang="ru-RU" dirty="0">
                <a:latin typeface="+mn-lt"/>
              </a:rPr>
              <a:t>-137 (1 - 5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 либо </a:t>
            </a:r>
            <a:r>
              <a:rPr lang="en-US" altLang="ru-RU" dirty="0" err="1">
                <a:latin typeface="+mn-lt"/>
              </a:rPr>
              <a:t>Sr</a:t>
            </a:r>
            <a:r>
              <a:rPr lang="ru-RU" altLang="ru-RU" dirty="0">
                <a:latin typeface="+mn-lt"/>
              </a:rPr>
              <a:t>-90</a:t>
            </a:r>
            <a:r>
              <a:rPr lang="en-US" altLang="ru-RU" dirty="0">
                <a:latin typeface="+mn-lt"/>
              </a:rPr>
              <a:t> </a:t>
            </a:r>
            <a:r>
              <a:rPr lang="ru-RU" altLang="ru-RU" dirty="0">
                <a:latin typeface="+mn-lt"/>
              </a:rPr>
              <a:t>(0,15 - 0,5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 или </a:t>
            </a:r>
            <a:r>
              <a:rPr lang="en-US" altLang="ru-RU" dirty="0">
                <a:latin typeface="+mn-lt"/>
              </a:rPr>
              <a:t>Pu</a:t>
            </a:r>
            <a:r>
              <a:rPr lang="ru-RU" altLang="ru-RU" dirty="0">
                <a:latin typeface="+mn-lt"/>
              </a:rPr>
              <a:t>-238, 239, 240 (0,01 - 0,02 К</a:t>
            </a:r>
            <a:r>
              <a:rPr lang="en-US" altLang="ru-RU" dirty="0">
                <a:latin typeface="+mn-lt"/>
              </a:rPr>
              <a:t>u</a:t>
            </a:r>
            <a:r>
              <a:rPr lang="ru-RU" altLang="ru-RU" dirty="0">
                <a:latin typeface="+mn-lt"/>
              </a:rPr>
              <a:t>/кв. км)</a:t>
            </a:r>
            <a:endParaRPr lang="en-US" altLang="ru-RU" dirty="0">
              <a:latin typeface="+mn-lt"/>
            </a:endParaRPr>
          </a:p>
          <a:p>
            <a:pPr>
              <a:defRPr/>
            </a:pPr>
            <a:endParaRPr lang="ru-RU" sz="1600" dirty="0" smtClean="0">
              <a:latin typeface="+mn-lt"/>
            </a:endParaRPr>
          </a:p>
          <a:p>
            <a:pPr>
              <a:defRPr/>
            </a:pPr>
            <a:endParaRPr lang="en-US" sz="1600" dirty="0" smtClean="0"/>
          </a:p>
          <a:p>
            <a:pPr>
              <a:defRPr/>
            </a:pPr>
            <a:endParaRPr lang="en-US" sz="1600" dirty="0"/>
          </a:p>
          <a:p>
            <a:pPr>
              <a:defRPr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59265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Прямоугольник 5"/>
          <p:cNvSpPr>
            <a:spLocks noChangeArrowheads="1"/>
          </p:cNvSpPr>
          <p:nvPr/>
        </p:nvSpPr>
        <p:spPr bwMode="auto">
          <a:xfrm>
            <a:off x="107504" y="4005064"/>
            <a:ext cx="4032448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 dirty="0"/>
              <a:t>Основными источниками радиоактивного загрязнения местности в Республике Беларусь в настоящее время остались: 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600" dirty="0"/>
              <a:t>цезий-137 </a:t>
            </a:r>
            <a:r>
              <a:rPr lang="ru-RU" sz="1600" dirty="0" smtClean="0"/>
              <a:t>-  </a:t>
            </a:r>
            <a:r>
              <a:rPr lang="ru-RU" sz="1600" dirty="0"/>
              <a:t>23% территории </a:t>
            </a:r>
            <a:r>
              <a:rPr lang="ru-RU" sz="1600" dirty="0" smtClean="0"/>
              <a:t>республики; </a:t>
            </a:r>
            <a:r>
              <a:rPr lang="ru-RU" sz="1600" dirty="0"/>
              <a:t>(1 К</a:t>
            </a:r>
            <a:r>
              <a:rPr lang="en-US" sz="1600" dirty="0"/>
              <a:t>u</a:t>
            </a:r>
            <a:r>
              <a:rPr lang="ru-RU" sz="1600" dirty="0"/>
              <a:t>/км</a:t>
            </a:r>
            <a:r>
              <a:rPr lang="ru-RU" sz="1600" baseline="30000" dirty="0"/>
              <a:t>2</a:t>
            </a:r>
            <a:r>
              <a:rPr lang="ru-RU" sz="1600" dirty="0"/>
              <a:t>)</a:t>
            </a:r>
            <a:endParaRPr lang="be-BY" sz="1600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600" dirty="0"/>
              <a:t>стронций-90  </a:t>
            </a:r>
            <a:r>
              <a:rPr lang="ru-RU" sz="1600" dirty="0" smtClean="0"/>
              <a:t>-  </a:t>
            </a:r>
            <a:r>
              <a:rPr lang="ru-RU" sz="1600" dirty="0"/>
              <a:t>10% территории республики </a:t>
            </a:r>
            <a:r>
              <a:rPr lang="ru-RU" sz="1600" dirty="0" smtClean="0"/>
              <a:t>; </a:t>
            </a:r>
            <a:r>
              <a:rPr lang="ru-RU" sz="1600" dirty="0"/>
              <a:t>(0,15 К</a:t>
            </a:r>
            <a:r>
              <a:rPr lang="en-US" sz="1600" dirty="0"/>
              <a:t>u</a:t>
            </a:r>
            <a:r>
              <a:rPr lang="ru-RU" sz="1600" dirty="0"/>
              <a:t>/км</a:t>
            </a:r>
            <a:r>
              <a:rPr lang="ru-RU" sz="1600" baseline="30000" dirty="0"/>
              <a:t>2</a:t>
            </a:r>
            <a:r>
              <a:rPr lang="ru-RU" sz="1600" dirty="0"/>
              <a:t>)</a:t>
            </a:r>
            <a:r>
              <a:rPr lang="en-US" sz="1600" dirty="0"/>
              <a:t> </a:t>
            </a:r>
            <a:endParaRPr lang="be-BY" sz="1600" dirty="0"/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ru-RU" sz="1600" dirty="0"/>
              <a:t>плутоний-239  </a:t>
            </a:r>
            <a:r>
              <a:rPr lang="ru-RU" sz="1600" dirty="0" smtClean="0"/>
              <a:t>- </a:t>
            </a:r>
            <a:r>
              <a:rPr lang="ru-RU" sz="1600" dirty="0"/>
              <a:t>2% территории </a:t>
            </a:r>
            <a:r>
              <a:rPr lang="ru-RU" sz="1600" dirty="0" smtClean="0"/>
              <a:t>республики </a:t>
            </a:r>
            <a:r>
              <a:rPr lang="ru-RU" sz="1600" dirty="0"/>
              <a:t>(0,01 К</a:t>
            </a:r>
            <a:r>
              <a:rPr lang="en-US" sz="1600" dirty="0"/>
              <a:t>u</a:t>
            </a:r>
            <a:r>
              <a:rPr lang="ru-RU" sz="1600" dirty="0"/>
              <a:t>/км</a:t>
            </a:r>
            <a:r>
              <a:rPr lang="ru-RU" sz="1600" baseline="30000" dirty="0"/>
              <a:t>2</a:t>
            </a:r>
            <a:r>
              <a:rPr lang="ru-RU" sz="1600" dirty="0"/>
              <a:t>) </a:t>
            </a:r>
            <a:endParaRPr lang="be-BY" sz="1600" dirty="0"/>
          </a:p>
        </p:txBody>
      </p:sp>
      <p:sp>
        <p:nvSpPr>
          <p:cNvPr id="46085" name="Прямоугольник 6"/>
          <p:cNvSpPr>
            <a:spLocks noChangeArrowheads="1"/>
          </p:cNvSpPr>
          <p:nvPr/>
        </p:nvSpPr>
        <p:spPr bwMode="auto">
          <a:xfrm>
            <a:off x="5364088" y="116632"/>
            <a:ext cx="3600400" cy="2616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  <a:cs typeface="Times New Roman" pitchFamily="18" charset="0"/>
              </a:rPr>
              <a:t>Отселенная </a:t>
            </a:r>
            <a:r>
              <a:rPr lang="ru-RU" sz="1600" dirty="0" smtClean="0">
                <a:latin typeface="+mn-lt"/>
                <a:cs typeface="Times New Roman" pitchFamily="18" charset="0"/>
              </a:rPr>
              <a:t>территория – </a:t>
            </a:r>
          </a:p>
          <a:p>
            <a:r>
              <a:rPr lang="ru-RU" sz="1600" dirty="0" smtClean="0">
                <a:latin typeface="+mn-lt"/>
                <a:cs typeface="Times New Roman" pitchFamily="18" charset="0"/>
              </a:rPr>
              <a:t>     общей </a:t>
            </a:r>
            <a:r>
              <a:rPr lang="ru-RU" sz="1600" dirty="0">
                <a:latin typeface="+mn-lt"/>
                <a:cs typeface="Times New Roman" pitchFamily="18" charset="0"/>
              </a:rPr>
              <a:t>площадью </a:t>
            </a:r>
            <a:endParaRPr lang="ru-RU" sz="1600" dirty="0" smtClean="0">
              <a:latin typeface="+mn-lt"/>
              <a:cs typeface="Times New Roman" pitchFamily="18" charset="0"/>
            </a:endParaRPr>
          </a:p>
          <a:p>
            <a:r>
              <a:rPr lang="ru-RU" sz="1600" dirty="0">
                <a:latin typeface="+mn-lt"/>
                <a:cs typeface="Times New Roman" pitchFamily="18" charset="0"/>
              </a:rPr>
              <a:t> </a:t>
            </a:r>
            <a:r>
              <a:rPr lang="ru-RU" sz="1600" dirty="0" smtClean="0">
                <a:latin typeface="+mn-lt"/>
                <a:cs typeface="Times New Roman" pitchFamily="18" charset="0"/>
              </a:rPr>
              <a:t>    450 </a:t>
            </a:r>
            <a:r>
              <a:rPr lang="ru-RU" sz="1600" dirty="0">
                <a:latin typeface="+mn-lt"/>
                <a:cs typeface="Times New Roman" pitchFamily="18" charset="0"/>
              </a:rPr>
              <a:t>тыс. га. </a:t>
            </a:r>
            <a:endParaRPr lang="ru-RU" sz="1600" dirty="0" smtClean="0">
              <a:latin typeface="+mn-lt"/>
              <a:cs typeface="Times New Roman" pitchFamily="18" charset="0"/>
            </a:endParaRPr>
          </a:p>
          <a:p>
            <a:endParaRPr lang="ru-RU" sz="1600" dirty="0">
              <a:latin typeface="+mn-lt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1600" dirty="0" smtClean="0">
                <a:latin typeface="+mn-lt"/>
                <a:cs typeface="Times New Roman" pitchFamily="18" charset="0"/>
              </a:rPr>
              <a:t>Бывшие сельскохозяйственные </a:t>
            </a:r>
            <a:r>
              <a:rPr lang="ru-RU" sz="1600" dirty="0">
                <a:latin typeface="+mn-lt"/>
                <a:cs typeface="Times New Roman" pitchFamily="18" charset="0"/>
              </a:rPr>
              <a:t>земли, загрязненные радионуклидами, </a:t>
            </a:r>
            <a:endParaRPr lang="ru-RU" sz="1600" dirty="0" smtClean="0">
              <a:latin typeface="+mn-lt"/>
              <a:cs typeface="Times New Roman" pitchFamily="18" charset="0"/>
            </a:endParaRPr>
          </a:p>
          <a:p>
            <a:r>
              <a:rPr lang="ru-RU" sz="1600" dirty="0">
                <a:latin typeface="+mn-lt"/>
                <a:cs typeface="Times New Roman" pitchFamily="18" charset="0"/>
              </a:rPr>
              <a:t> </a:t>
            </a:r>
            <a:r>
              <a:rPr lang="ru-RU" sz="1600" dirty="0" smtClean="0">
                <a:latin typeface="+mn-lt"/>
                <a:cs typeface="Times New Roman" pitchFamily="18" charset="0"/>
              </a:rPr>
              <a:t>    </a:t>
            </a:r>
            <a:r>
              <a:rPr lang="ru-RU" sz="1600" dirty="0">
                <a:latin typeface="+mn-lt"/>
                <a:cs typeface="Times New Roman" pitchFamily="18" charset="0"/>
              </a:rPr>
              <a:t>265,4 тыс. га (1,3 %).</a:t>
            </a:r>
          </a:p>
          <a:p>
            <a:pPr algn="just"/>
            <a:endParaRPr lang="ru-RU" sz="2000" dirty="0">
              <a:latin typeface="Verdana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354374"/>
            <a:ext cx="4680520" cy="350362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6632"/>
            <a:ext cx="5182318" cy="388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2" descr="Земельные ресурсы мира. преподаватель: Головина Е.А. 10. - Картинка 13 - Природные ресурсы - Природные ресурсы - Картинки по гео"/>
          <p:cNvPicPr>
            <a:picLocks noChangeAspect="1" noChangeArrowheads="1"/>
          </p:cNvPicPr>
          <p:nvPr/>
        </p:nvPicPr>
        <p:blipFill rotWithShape="1">
          <a:blip r:embed="rId2"/>
          <a:srcRect l="-2947" t="9344" r="-1"/>
          <a:stretch/>
        </p:blipFill>
        <p:spPr bwMode="auto">
          <a:xfrm>
            <a:off x="179512" y="1508098"/>
            <a:ext cx="8307491" cy="5349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Прямоугольник 1"/>
          <p:cNvSpPr/>
          <p:nvPr/>
        </p:nvSpPr>
        <p:spPr>
          <a:xfrm>
            <a:off x="107504" y="116632"/>
            <a:ext cx="88569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+mj-lt"/>
              </a:rPr>
              <a:t>Из общей площади поверхности Земли (510,2 млн км2) на долю суши приходится 149,1 млн </a:t>
            </a:r>
            <a:r>
              <a:rPr lang="ru-RU" dirty="0" smtClean="0">
                <a:latin typeface="+mj-lt"/>
              </a:rPr>
              <a:t>км2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(</a:t>
            </a:r>
            <a:r>
              <a:rPr lang="ru-RU" dirty="0">
                <a:latin typeface="+mj-lt"/>
              </a:rPr>
              <a:t>29,2</a:t>
            </a:r>
            <a:r>
              <a:rPr lang="ru-RU" dirty="0" smtClean="0">
                <a:latin typeface="+mj-lt"/>
              </a:rPr>
              <a:t>%)</a:t>
            </a:r>
            <a:r>
              <a:rPr lang="en-US" dirty="0" smtClean="0">
                <a:latin typeface="+mj-lt"/>
              </a:rPr>
              <a:t> </a:t>
            </a:r>
            <a:r>
              <a:rPr lang="ru-RU" b="1" i="1" dirty="0" smtClean="0">
                <a:latin typeface="+mj-lt"/>
              </a:rPr>
              <a:t>Земельные </a:t>
            </a:r>
            <a:r>
              <a:rPr lang="ru-RU" b="1" i="1" dirty="0">
                <a:latin typeface="+mj-lt"/>
              </a:rPr>
              <a:t>ресурсы </a:t>
            </a:r>
            <a:r>
              <a:rPr lang="ru-RU" dirty="0">
                <a:latin typeface="+mj-lt"/>
              </a:rPr>
              <a:t>мира располагаются на </a:t>
            </a:r>
            <a:r>
              <a:rPr lang="ru-RU" dirty="0" smtClean="0">
                <a:latin typeface="+mj-lt"/>
              </a:rPr>
              <a:t>129</a:t>
            </a:r>
            <a:r>
              <a:rPr lang="en-US" dirty="0" smtClean="0">
                <a:latin typeface="+mj-lt"/>
              </a:rPr>
              <a:t> </a:t>
            </a:r>
            <a:r>
              <a:rPr lang="ru-RU" dirty="0" smtClean="0">
                <a:latin typeface="+mj-lt"/>
              </a:rPr>
              <a:t>млн </a:t>
            </a:r>
            <a:r>
              <a:rPr lang="ru-RU" dirty="0">
                <a:latin typeface="+mj-lt"/>
              </a:rPr>
              <a:t>км2, в их состав не включены ледяные пустыни Антарктиды и Арктики.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Прямоугольник 2"/>
          <p:cNvSpPr>
            <a:spLocks noChangeArrowheads="1"/>
          </p:cNvSpPr>
          <p:nvPr/>
        </p:nvSpPr>
        <p:spPr bwMode="auto">
          <a:xfrm>
            <a:off x="1043608" y="1556792"/>
            <a:ext cx="7344816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>
                <a:latin typeface="+mn-lt"/>
                <a:cs typeface="Times New Roman" pitchFamily="18" charset="0"/>
              </a:rPr>
              <a:t>Загрязнение почв, связанное с </a:t>
            </a:r>
            <a:r>
              <a:rPr lang="ru-RU" sz="2000" b="1" dirty="0">
                <a:latin typeface="+mn-lt"/>
                <a:cs typeface="Times New Roman" pitchFamily="18" charset="0"/>
              </a:rPr>
              <a:t>сельскохозяйственным производством</a:t>
            </a:r>
            <a:r>
              <a:rPr lang="ru-RU" sz="2000" dirty="0">
                <a:latin typeface="+mn-lt"/>
                <a:cs typeface="Times New Roman" pitchFamily="18" charset="0"/>
              </a:rPr>
              <a:t>, в условиях Беларуси проявляется в </a:t>
            </a:r>
            <a:r>
              <a:rPr lang="ru-RU" sz="2000" u="sng" dirty="0">
                <a:latin typeface="+mn-lt"/>
                <a:cs typeface="Times New Roman" pitchFamily="18" charset="0"/>
              </a:rPr>
              <a:t>избыточном накоплении химических веществ </a:t>
            </a:r>
            <a:r>
              <a:rPr lang="ru-RU" sz="2000" dirty="0">
                <a:latin typeface="+mn-lt"/>
                <a:cs typeface="Times New Roman" pitchFamily="18" charset="0"/>
              </a:rPr>
              <a:t>в результате </a:t>
            </a:r>
            <a:endParaRPr lang="en-US" sz="2000" dirty="0" smtClean="0">
              <a:latin typeface="+mn-lt"/>
              <a:cs typeface="Times New Roman" pitchFamily="18" charset="0"/>
            </a:endParaRPr>
          </a:p>
          <a:p>
            <a:endParaRPr lang="en-US" sz="2000" dirty="0" smtClean="0">
              <a:latin typeface="+mn-lt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  <a:cs typeface="Times New Roman" pitchFamily="18" charset="0"/>
              </a:rPr>
              <a:t>известкования </a:t>
            </a:r>
            <a:r>
              <a:rPr lang="ru-RU" sz="2000" dirty="0">
                <a:latin typeface="+mn-lt"/>
                <a:cs typeface="Times New Roman" pitchFamily="18" charset="0"/>
              </a:rPr>
              <a:t>кислых почв, </a:t>
            </a:r>
            <a:endParaRPr lang="en-US" sz="2000" dirty="0" smtClean="0">
              <a:latin typeface="+mn-lt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  <a:cs typeface="Times New Roman" pitchFamily="18" charset="0"/>
              </a:rPr>
              <a:t>внесения </a:t>
            </a:r>
            <a:r>
              <a:rPr lang="ru-RU" sz="2000" dirty="0">
                <a:latin typeface="+mn-lt"/>
                <a:cs typeface="Times New Roman" pitchFamily="18" charset="0"/>
              </a:rPr>
              <a:t>минеральных удобрений и пестицидов, </a:t>
            </a:r>
            <a:endParaRPr lang="en-US" sz="2000" dirty="0" smtClean="0">
              <a:latin typeface="+mn-lt"/>
              <a:cs typeface="Times New Roman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+mn-lt"/>
                <a:cs typeface="Times New Roman" pitchFamily="18" charset="0"/>
              </a:rPr>
              <a:t>чрезмерного </a:t>
            </a:r>
            <a:r>
              <a:rPr lang="ru-RU" sz="2000" dirty="0">
                <a:latin typeface="+mn-lt"/>
                <a:cs typeface="Times New Roman" pitchFamily="18" charset="0"/>
              </a:rPr>
              <a:t>полива сельскохозяйственных угодий стока­ми животноводческих комплексов. </a:t>
            </a:r>
            <a:endParaRPr lang="en-US" sz="2000" dirty="0" smtClean="0">
              <a:latin typeface="+mn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2348880"/>
            <a:ext cx="8568952" cy="424847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48064" y="548680"/>
            <a:ext cx="2088232" cy="1645141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1680" y="476672"/>
            <a:ext cx="2664296" cy="179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544" y="692696"/>
            <a:ext cx="8117371" cy="544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86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4221088"/>
            <a:ext cx="9152434" cy="3251848"/>
          </a:xfrm>
        </p:spPr>
        <p:txBody>
          <a:bodyPr/>
          <a:lstStyle/>
          <a:p>
            <a:pPr marL="0" indent="0">
              <a:buNone/>
            </a:pPr>
            <a:r>
              <a:rPr lang="ru-RU" sz="1800" dirty="0"/>
              <a:t>Потребление продуктов и воды с </a:t>
            </a:r>
            <a:r>
              <a:rPr lang="ru-RU" sz="1800" b="1" dirty="0"/>
              <a:t>повышенными концентрациями нитратов</a:t>
            </a:r>
            <a:r>
              <a:rPr lang="ru-RU" sz="1800" dirty="0"/>
              <a:t> (предельно допустимые концентрации не превышают 45 мг/л) разрушающе действует на сердечно-сосудистую и иммунную </a:t>
            </a:r>
            <a:r>
              <a:rPr lang="ru-RU" sz="1800" dirty="0" smtClean="0"/>
              <a:t>систему. </a:t>
            </a:r>
          </a:p>
          <a:p>
            <a:pPr marL="0" indent="0">
              <a:buNone/>
            </a:pPr>
            <a:endParaRPr lang="ru-RU" sz="1800" dirty="0" smtClean="0"/>
          </a:p>
          <a:p>
            <a:pPr marL="0" indent="0">
              <a:buNone/>
            </a:pPr>
            <a:r>
              <a:rPr lang="ru-RU" sz="1800" dirty="0"/>
              <a:t>К негативным явлениям, связанным с применением </a:t>
            </a:r>
            <a:r>
              <a:rPr lang="ru-RU" sz="1800" u="sng" dirty="0"/>
              <a:t>минеральных удобрений</a:t>
            </a:r>
            <a:r>
              <a:rPr lang="ru-RU" sz="1800" dirty="0"/>
              <a:t>, относится </a:t>
            </a:r>
            <a:r>
              <a:rPr lang="ru-RU" sz="1800" b="1" dirty="0"/>
              <a:t>загрязнение почв, грунтовых и поверхностных вод.</a:t>
            </a:r>
            <a:endParaRPr lang="ru-RU" sz="18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520" y="188640"/>
            <a:ext cx="3780984" cy="34506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32656"/>
            <a:ext cx="3386152" cy="225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624" y="4653136"/>
            <a:ext cx="5748846" cy="12229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4656" t="10647" r="4904" b="17745"/>
          <a:stretch/>
        </p:blipFill>
        <p:spPr>
          <a:xfrm>
            <a:off x="1259632" y="764704"/>
            <a:ext cx="5832648" cy="34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66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183880" cy="1051560"/>
          </a:xfrm>
        </p:spPr>
        <p:txBody>
          <a:bodyPr>
            <a:normAutofit fontScale="90000"/>
          </a:bodyPr>
          <a:lstStyle/>
          <a:p>
            <a:r>
              <a:rPr lang="ru-RU" dirty="0"/>
              <a:t>Регуляторы роста растений</a:t>
            </a:r>
            <a:br>
              <a:rPr lang="ru-RU" dirty="0"/>
            </a:b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9552" y="1556792"/>
            <a:ext cx="8183880" cy="418795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•</a:t>
            </a:r>
            <a:r>
              <a:rPr lang="ru-RU" dirty="0"/>
              <a:t>	Стимуляторы иммунитета растений</a:t>
            </a:r>
          </a:p>
          <a:p>
            <a:pPr marL="0" indent="0">
              <a:buNone/>
            </a:pPr>
            <a:r>
              <a:rPr lang="ru-RU" dirty="0"/>
              <a:t>•	Стимуляторы </a:t>
            </a:r>
            <a:r>
              <a:rPr lang="ru-RU" dirty="0" err="1"/>
              <a:t>плодообразования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•	Стимуляторы цветения растений</a:t>
            </a:r>
          </a:p>
          <a:p>
            <a:pPr marL="0" indent="0">
              <a:buNone/>
            </a:pPr>
            <a:r>
              <a:rPr lang="ru-RU" dirty="0"/>
              <a:t>•	Стимуляторы корнеобразования</a:t>
            </a:r>
          </a:p>
          <a:p>
            <a:pPr marL="0" indent="0">
              <a:buNone/>
            </a:pPr>
            <a:r>
              <a:rPr lang="ru-RU" dirty="0"/>
              <a:t>•	Стимуляторы созревания плодов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43061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712"/>
            <a:ext cx="9138696" cy="58526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827584" y="1997838"/>
            <a:ext cx="748883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altLang="ru-RU" sz="2000" b="1" dirty="0" err="1">
                <a:solidFill>
                  <a:prstClr val="black"/>
                </a:solidFill>
              </a:rPr>
              <a:t>Биоиндикация</a:t>
            </a:r>
            <a:r>
              <a:rPr lang="ru-RU" altLang="ru-RU" sz="2000" dirty="0">
                <a:solidFill>
                  <a:prstClr val="black"/>
                </a:solidFill>
              </a:rPr>
              <a:t> (от лат. </a:t>
            </a:r>
            <a:r>
              <a:rPr lang="ru-RU" altLang="ru-RU" sz="2000" dirty="0" err="1">
                <a:solidFill>
                  <a:prstClr val="black"/>
                </a:solidFill>
              </a:rPr>
              <a:t>Indices</a:t>
            </a:r>
            <a:r>
              <a:rPr lang="ru-RU" altLang="ru-RU" sz="2000" dirty="0">
                <a:solidFill>
                  <a:prstClr val="black"/>
                </a:solidFill>
              </a:rPr>
              <a:t> - указывать) - оценка состояния окружающей среды по реакции живых организмов. </a:t>
            </a:r>
            <a:endParaRPr lang="en-US" altLang="ru-RU" sz="2000" dirty="0" smtClean="0">
              <a:solidFill>
                <a:prstClr val="black"/>
              </a:solidFill>
            </a:endParaRPr>
          </a:p>
          <a:p>
            <a:pPr lvl="0"/>
            <a:endParaRPr lang="ru-RU" altLang="ru-RU" sz="2000" dirty="0">
              <a:solidFill>
                <a:prstClr val="black"/>
              </a:solidFill>
            </a:endParaRPr>
          </a:p>
          <a:p>
            <a:pPr lvl="0"/>
            <a:r>
              <a:rPr lang="x-none" sz="2000" b="1" dirty="0">
                <a:solidFill>
                  <a:prstClr val="black"/>
                </a:solidFill>
              </a:rPr>
              <a:t>Биологические индикаторы </a:t>
            </a:r>
            <a:r>
              <a:rPr lang="x-none" sz="2000" dirty="0">
                <a:solidFill>
                  <a:prstClr val="black"/>
                </a:solidFill>
              </a:rPr>
              <a:t>- организмы, которые реагируют на изменения окружающей среды своим присутствием или отсутствием, изменением внешнего вида, химического состава, поведения. </a:t>
            </a:r>
            <a:endParaRPr lang="ru-RU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29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r="914" b="18548"/>
          <a:stretch/>
        </p:blipFill>
        <p:spPr>
          <a:xfrm>
            <a:off x="395536" y="980728"/>
            <a:ext cx="7597959" cy="205281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208033" y="548680"/>
            <a:ext cx="4264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Биоиндикация водной среды.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3578675"/>
            <a:ext cx="2808312" cy="1098706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79512" y="5013176"/>
            <a:ext cx="30631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Декоративные рисовые рыбки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008" y="3612265"/>
            <a:ext cx="2520280" cy="955426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3203848" y="4797152"/>
            <a:ext cx="273630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/>
              <a:t>Пруды с декоративными рыбками как гарант безопасного производства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3337336"/>
            <a:ext cx="2170825" cy="150528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6372200" y="4797152"/>
            <a:ext cx="23042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/>
              <a:t>Мутанты-индикаторы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344660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3779912" y="4149080"/>
            <a:ext cx="5184576" cy="392063"/>
          </a:xfrm>
        </p:spPr>
        <p:txBody>
          <a:bodyPr>
            <a:normAutofit fontScale="90000"/>
          </a:bodyPr>
          <a:lstStyle/>
          <a:p>
            <a:r>
              <a:rPr lang="ru-RU" sz="2000" dirty="0" smtClean="0"/>
              <a:t>Использование дождевых червей.</a:t>
            </a:r>
            <a:endParaRPr lang="ru-RU" sz="2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365104"/>
            <a:ext cx="3024336" cy="2211546"/>
          </a:xfrm>
          <a:prstGeom prst="rect">
            <a:avLst/>
          </a:prstGeom>
        </p:spPr>
      </p:pic>
      <p:sp>
        <p:nvSpPr>
          <p:cNvPr id="7" name="Объект 6"/>
          <p:cNvSpPr>
            <a:spLocks noGrp="1"/>
          </p:cNvSpPr>
          <p:nvPr>
            <p:ph sz="quarter" idx="4294967295"/>
          </p:nvPr>
        </p:nvSpPr>
        <p:spPr>
          <a:xfrm>
            <a:off x="3779912" y="4581128"/>
            <a:ext cx="4896544" cy="208823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1600" b="1" dirty="0" err="1" smtClean="0"/>
              <a:t>Тревор</a:t>
            </a:r>
            <a:r>
              <a:rPr lang="ru-RU" sz="1600" b="1" dirty="0" smtClean="0"/>
              <a:t> Пирс</a:t>
            </a:r>
            <a:r>
              <a:rPr lang="ru-RU" sz="1600" dirty="0" smtClean="0"/>
              <a:t>: </a:t>
            </a:r>
          </a:p>
          <a:p>
            <a:pPr marL="0" indent="0">
              <a:buNone/>
            </a:pPr>
            <a:r>
              <a:rPr lang="ru-RU" sz="1600" dirty="0" smtClean="0"/>
              <a:t>«Тяжелые  </a:t>
            </a:r>
            <a:r>
              <a:rPr lang="ru-RU" sz="1600" dirty="0"/>
              <a:t>металлы </a:t>
            </a:r>
            <a:r>
              <a:rPr lang="ru-RU" sz="1600" dirty="0" smtClean="0"/>
              <a:t>приводят </a:t>
            </a:r>
            <a:r>
              <a:rPr lang="ru-RU" sz="1600" dirty="0"/>
              <a:t>к изменению  цвета дождевых </a:t>
            </a:r>
            <a:r>
              <a:rPr lang="ru-RU" sz="1600" dirty="0" smtClean="0"/>
              <a:t>червей»</a:t>
            </a:r>
          </a:p>
          <a:p>
            <a:r>
              <a:rPr lang="ru-RU" sz="1600" b="1" dirty="0"/>
              <a:t>Доктор </a:t>
            </a:r>
            <a:r>
              <a:rPr lang="ru-RU" sz="1600" b="1" dirty="0" err="1" smtClean="0"/>
              <a:t>Корнелис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ван</a:t>
            </a:r>
            <a:r>
              <a:rPr lang="ru-RU" sz="1600" b="1" dirty="0" smtClean="0"/>
              <a:t> </a:t>
            </a:r>
            <a:r>
              <a:rPr lang="ru-RU" sz="1600" b="1" dirty="0" err="1" smtClean="0"/>
              <a:t>Гестел</a:t>
            </a:r>
            <a:r>
              <a:rPr lang="ru-RU" sz="1600" dirty="0"/>
              <a:t>:</a:t>
            </a:r>
            <a:r>
              <a:rPr lang="ru-RU" sz="1600" dirty="0" smtClean="0"/>
              <a:t> </a:t>
            </a:r>
          </a:p>
          <a:p>
            <a:pPr marL="0" indent="0">
              <a:buNone/>
            </a:pPr>
            <a:r>
              <a:rPr lang="ru-RU" sz="1600" dirty="0" smtClean="0"/>
              <a:t>«</a:t>
            </a:r>
            <a:r>
              <a:rPr lang="ru-RU" sz="1600" dirty="0"/>
              <a:t>Дождевые черви толстеют от загрязнения почвы тяжелыми </a:t>
            </a:r>
            <a:r>
              <a:rPr lang="ru-RU" sz="1600" dirty="0" smtClean="0"/>
              <a:t>металлами»</a:t>
            </a:r>
            <a:endParaRPr lang="ru-RU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179512" y="4365104"/>
            <a:ext cx="972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/>
              <a:t>Pb</a:t>
            </a:r>
            <a:endParaRPr lang="ru-RU" sz="4000" dirty="0"/>
          </a:p>
        </p:txBody>
      </p:sp>
      <p:sp>
        <p:nvSpPr>
          <p:cNvPr id="21" name="TextBox 20"/>
          <p:cNvSpPr txBox="1"/>
          <p:nvPr/>
        </p:nvSpPr>
        <p:spPr>
          <a:xfrm>
            <a:off x="1979712" y="4293096"/>
            <a:ext cx="7920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 err="1" smtClean="0"/>
              <a:t>Zn</a:t>
            </a:r>
            <a:endParaRPr lang="ru-RU" sz="4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48680"/>
            <a:ext cx="7431668" cy="36152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40568" y="0"/>
            <a:ext cx="8507645" cy="82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6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5050904" cy="490066"/>
          </a:xfrm>
        </p:spPr>
        <p:txBody>
          <a:bodyPr>
            <a:noAutofit/>
          </a:bodyPr>
          <a:lstStyle/>
          <a:p>
            <a:r>
              <a:rPr lang="ru-RU" sz="2000" b="1" dirty="0" err="1" smtClean="0"/>
              <a:t>Биоиндикация</a:t>
            </a:r>
            <a:r>
              <a:rPr lang="ru-RU" sz="2000" b="1" dirty="0" smtClean="0"/>
              <a:t> атмосферного воздуха. </a:t>
            </a:r>
            <a:endParaRPr lang="ru-RU" sz="2000" b="1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48" y="908720"/>
            <a:ext cx="8967992" cy="529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6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Рисунок 2" descr="Природные ресурсы стран мира - Презентация 11327"/>
          <p:cNvPicPr>
            <a:picLocks noChangeAspect="1" noChangeArrowheads="1"/>
          </p:cNvPicPr>
          <p:nvPr/>
        </p:nvPicPr>
        <p:blipFill>
          <a:blip r:embed="rId2"/>
          <a:srcRect b="14265"/>
          <a:stretch>
            <a:fillRect/>
          </a:stretch>
        </p:blipFill>
        <p:spPr bwMode="auto">
          <a:xfrm>
            <a:off x="428625" y="357188"/>
            <a:ext cx="8286750" cy="600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48015" t="63871" r="36876" b="27136"/>
          <a:stretch/>
        </p:blipFill>
        <p:spPr>
          <a:xfrm>
            <a:off x="6300192" y="4509120"/>
            <a:ext cx="1584176" cy="393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404664"/>
            <a:ext cx="8183562" cy="1050925"/>
          </a:xfrm>
        </p:spPr>
        <p:txBody>
          <a:bodyPr>
            <a:normAutofit fontScale="90000"/>
          </a:bodyPr>
          <a:lstStyle/>
          <a:p>
            <a:r>
              <a:rPr lang="ru-RU" dirty="0" err="1" smtClean="0"/>
              <a:t>Биоиндикация</a:t>
            </a:r>
            <a:r>
              <a:rPr lang="ru-RU" dirty="0" smtClean="0"/>
              <a:t> атмосферного воздуха. Сосна обыкновенная.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492896"/>
            <a:ext cx="5036143" cy="31242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91680" y="6021288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Хвоя сосны обыкновенной по усыханию</a:t>
            </a:r>
          </a:p>
        </p:txBody>
      </p:sp>
    </p:spTree>
    <p:extLst>
      <p:ext uri="{BB962C8B-B14F-4D97-AF65-F5344CB8AC3E}">
        <p14:creationId xmlns:p14="http://schemas.microsoft.com/office/powerpoint/2010/main" val="6115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539552" y="13760"/>
            <a:ext cx="8316417" cy="357188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ru-RU" sz="2000" dirty="0"/>
              <a:t>Биоиндикация атмосферного воздуха.</a:t>
            </a:r>
            <a:r>
              <a:rPr lang="en-US" sz="2000" b="1" dirty="0">
                <a:solidFill>
                  <a:srgbClr val="3333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en-US" sz="2000" b="1" dirty="0">
                <a:solidFill>
                  <a:srgbClr val="333300"/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ru-RU" sz="2000" b="1" dirty="0" smtClean="0">
                <a:solidFill>
                  <a:srgbClr val="3333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Степень </a:t>
            </a:r>
            <a:r>
              <a:rPr lang="ru-RU" sz="2000" b="1" dirty="0">
                <a:solidFill>
                  <a:srgbClr val="333300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загрязнения в зависимости от видового разнообразия лишайников</a:t>
            </a:r>
            <a:r>
              <a:rPr lang="ru-RU" sz="20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ru-RU" sz="2000" b="1" dirty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+mj-lt"/>
                <a:ea typeface="+mj-ea"/>
                <a:cs typeface="+mj-cs"/>
              </a:rPr>
            </a:br>
            <a:endParaRPr lang="ru-RU" sz="2000" b="1" dirty="0"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" name="Содержимое 3"/>
          <p:cNvGraphicFramePr>
            <a:graphicFrameLocks/>
          </p:cNvGraphicFramePr>
          <p:nvPr>
            <p:extLst/>
          </p:nvPr>
        </p:nvGraphicFramePr>
        <p:xfrm>
          <a:off x="611560" y="1081443"/>
          <a:ext cx="8136905" cy="1998628"/>
        </p:xfrm>
        <a:graphic>
          <a:graphicData uri="http://schemas.openxmlformats.org/drawingml/2006/table">
            <a:tbl>
              <a:tblPr/>
              <a:tblGrid>
                <a:gridCol w="839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6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98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3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85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9185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Зона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Степень загрязнения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spc="-3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Наличие (+) или отсутствие (–) лишайников</a:t>
                      </a:r>
                      <a:endParaRPr lang="ru-RU" sz="1400" b="1">
                        <a:solidFill>
                          <a:srgbClr val="3333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30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кустистые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листовые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накипные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575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1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Загрязнения нет</a:t>
                      </a:r>
                    </a:p>
                  </a:txBody>
                  <a:tcPr marL="68575" marR="685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118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2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Относительно чистая зона</a:t>
                      </a:r>
                    </a:p>
                  </a:txBody>
                  <a:tcPr marL="68575" marR="685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6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3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Зона умеренного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загрязнения</a:t>
                      </a:r>
                    </a:p>
                  </a:txBody>
                  <a:tcPr marL="68575" marR="685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+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60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Зона критического</a:t>
                      </a:r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 загрязнения</a:t>
                      </a:r>
                    </a:p>
                  </a:txBody>
                  <a:tcPr marL="68575" marR="6857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1400" b="1" dirty="0">
                          <a:solidFill>
                            <a:srgbClr val="333300"/>
                          </a:solidFill>
                          <a:latin typeface="Times New Roman" pitchFamily="18" charset="0"/>
                          <a:ea typeface="Calibri"/>
                          <a:cs typeface="Times New Roman" pitchFamily="18" charset="0"/>
                        </a:rPr>
                        <a:t>-</a:t>
                      </a:r>
                    </a:p>
                  </a:txBody>
                  <a:tcPr marL="68575" marR="6857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43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140968"/>
            <a:ext cx="7613650" cy="113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4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645024"/>
            <a:ext cx="3286080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5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373688"/>
            <a:ext cx="2066925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6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716338"/>
            <a:ext cx="4645025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88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Прямоугольник 2"/>
          <p:cNvSpPr>
            <a:spLocks noChangeArrowheads="1"/>
          </p:cNvSpPr>
          <p:nvPr/>
        </p:nvSpPr>
        <p:spPr bwMode="auto">
          <a:xfrm>
            <a:off x="1000125" y="357188"/>
            <a:ext cx="750093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latin typeface="Times New Roman" pitchFamily="18" charset="0"/>
                <a:cs typeface="Times New Roman" pitchFamily="18" charset="0"/>
              </a:rPr>
              <a:t>Регулирование рационального землепользования.</a:t>
            </a:r>
            <a:endParaRPr lang="ru-RU" sz="2400" b="1">
              <a:latin typeface="Verdana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1520" y="980728"/>
            <a:ext cx="878497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i="1" dirty="0"/>
              <a:t>Государственная программа охраны и рационального использования </a:t>
            </a:r>
            <a:r>
              <a:rPr lang="ru-RU" sz="2000" b="1" i="1" dirty="0" smtClean="0"/>
              <a:t>земель.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i="1" dirty="0" smtClean="0"/>
              <a:t>Национальный </a:t>
            </a:r>
            <a:r>
              <a:rPr lang="ru-RU" sz="2000" b="1" i="1" dirty="0"/>
              <a:t>план действий по рациональному использованию природных </a:t>
            </a:r>
            <a:r>
              <a:rPr lang="ru-RU" sz="2000" b="1" i="1" dirty="0" smtClean="0"/>
              <a:t>ресурсов </a:t>
            </a:r>
            <a:r>
              <a:rPr lang="ru-RU" sz="2000" b="1" i="1" dirty="0"/>
              <a:t>и охране окружающей среды </a:t>
            </a:r>
            <a:endParaRPr lang="en-US" sz="2000" b="1" i="1" dirty="0" smtClean="0"/>
          </a:p>
          <a:p>
            <a:endParaRPr lang="en-US" sz="2000" dirty="0"/>
          </a:p>
          <a:p>
            <a:r>
              <a:rPr lang="ru-RU" sz="2000" dirty="0" smtClean="0"/>
              <a:t>Приоритетные </a:t>
            </a:r>
            <a:r>
              <a:rPr lang="ru-RU" sz="2000" dirty="0"/>
              <a:t>направления </a:t>
            </a:r>
            <a:r>
              <a:rPr lang="ru-RU" sz="2000" dirty="0" smtClean="0"/>
              <a:t>деятельности </a:t>
            </a:r>
            <a:r>
              <a:rPr lang="ru-RU" sz="2000" dirty="0"/>
              <a:t>в области охраны и использования земель и </a:t>
            </a:r>
            <a:r>
              <a:rPr lang="ru-RU" sz="2000" dirty="0" smtClean="0"/>
              <a:t>почв:</a:t>
            </a:r>
          </a:p>
          <a:p>
            <a:endParaRPr lang="ru-RU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получение </a:t>
            </a:r>
            <a:r>
              <a:rPr lang="ru-RU" sz="2000" dirty="0"/>
              <a:t>достоверной объективной информации о состоянии земель/почв республики для принятия </a:t>
            </a:r>
            <a:r>
              <a:rPr lang="ru-RU" sz="2000" dirty="0" smtClean="0"/>
              <a:t>своевременных </a:t>
            </a:r>
            <a:r>
              <a:rPr lang="ru-RU" sz="2000" dirty="0"/>
              <a:t>и оперативных управленческих </a:t>
            </a:r>
            <a:r>
              <a:rPr lang="ru-RU" sz="2000" dirty="0" smtClean="0"/>
              <a:t>решений;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разработка </a:t>
            </a:r>
            <a:r>
              <a:rPr lang="ru-RU" sz="2000" dirty="0"/>
              <a:t>и реализация действий по борьбе с деградацией </a:t>
            </a:r>
            <a:r>
              <a:rPr lang="ru-RU" sz="2000" dirty="0" smtClean="0"/>
              <a:t>земель;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получение </a:t>
            </a:r>
            <a:r>
              <a:rPr lang="ru-RU" sz="2000" dirty="0"/>
              <a:t>информации о загрязнении почв в населенных </a:t>
            </a:r>
            <a:r>
              <a:rPr lang="ru-RU" sz="2000" dirty="0" smtClean="0"/>
              <a:t>пунктах.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запрещение </a:t>
            </a:r>
            <a:r>
              <a:rPr lang="ru-RU" sz="2000" dirty="0"/>
              <a:t>или ограничение рубки леса в эрозионно-опасных </a:t>
            </a:r>
            <a:r>
              <a:rPr lang="ru-RU" sz="2000" dirty="0" smtClean="0"/>
              <a:t>местах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увеличение </a:t>
            </a:r>
            <a:r>
              <a:rPr lang="ru-RU" sz="2000" dirty="0"/>
              <a:t>земель за счет рекультивации торфяников, </a:t>
            </a:r>
            <a:endParaRPr lang="ru-RU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рациональное </a:t>
            </a:r>
            <a:r>
              <a:rPr lang="ru-RU" sz="2000" dirty="0"/>
              <a:t>применение удобрений.</a:t>
            </a:r>
          </a:p>
        </p:txBody>
      </p:sp>
    </p:spTree>
    <p:extLst>
      <p:ext uri="{BB962C8B-B14F-4D97-AF65-F5344CB8AC3E}">
        <p14:creationId xmlns:p14="http://schemas.microsoft.com/office/powerpoint/2010/main" val="233144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750" y="765175"/>
            <a:ext cx="8496300" cy="5832475"/>
          </a:xfrm>
        </p:spPr>
        <p:txBody>
          <a:bodyPr>
            <a:normAutofit lnSpcReduction="10000"/>
          </a:bodyPr>
          <a:lstStyle/>
          <a:p>
            <a:pPr marL="0" indent="0">
              <a:buFontTx/>
              <a:buNone/>
              <a:defRPr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восстановления нарушенных земель требуется 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рекультивация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—комплекс работ по восстановлению продуктивности и ценности земель.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FontTx/>
              <a:buNone/>
              <a:defRPr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8900" indent="-88900">
              <a:buFontTx/>
              <a:buNone/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На первом этапе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засыпают карьеры, выравнивают рвы, регулируют водный режим, насыпают плодородный слой почвы; </a:t>
            </a:r>
          </a:p>
          <a:p>
            <a:pPr marL="88900" indent="-88900">
              <a:buFontTx/>
              <a:buNone/>
              <a:defRPr/>
            </a:pPr>
            <a:r>
              <a:rPr lang="ru-RU" sz="2400" u="sng" dirty="0" smtClean="0">
                <a:latin typeface="Times New Roman" pitchFamily="18" charset="0"/>
                <a:cs typeface="Times New Roman" pitchFamily="18" charset="0"/>
              </a:rPr>
              <a:t>на втором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восстанавливают почвенно-растительный покров и плодородие почвы. 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88900" indent="-88900">
              <a:buFontTx/>
              <a:buNone/>
              <a:defRPr/>
            </a:pP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Рекультивируемые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земли используются под посев нетребовательных к почвенным условиям растений, на них высаживаются леса, создаются зоны отдыха, водоемы.</a:t>
            </a:r>
          </a:p>
          <a:p>
            <a:pPr marL="88900" indent="-88900">
              <a:buFontTx/>
              <a:buNone/>
              <a:defRPr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88900" indent="-88900">
              <a:buFontTx/>
              <a:buNone/>
              <a:defRPr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показатель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рекультивированной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земли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-площади, на которой восстановлен почвенный слой. </a:t>
            </a:r>
          </a:p>
          <a:p>
            <a:pPr marL="88900" indent="-88900">
              <a:buFontTx/>
              <a:buNone/>
              <a:defRPr/>
            </a:pPr>
            <a:endParaRPr lang="ru-RU" sz="2000" dirty="0" smtClean="0"/>
          </a:p>
          <a:p>
            <a:pPr algn="just">
              <a:defRPr/>
            </a:pPr>
            <a:endParaRPr lang="ru-RU" sz="1800" dirty="0" smtClean="0"/>
          </a:p>
          <a:p>
            <a:pPr>
              <a:defRPr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552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331640" y="751344"/>
            <a:ext cx="54726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 </a:t>
            </a:r>
            <a:endParaRPr lang="ru-RU" dirty="0"/>
          </a:p>
          <a:p>
            <a:r>
              <a:rPr lang="ru-RU" dirty="0"/>
              <a:t>Одним из основных факторов рационального использования земельных </a:t>
            </a:r>
            <a:r>
              <a:rPr lang="ru-RU" dirty="0" smtClean="0"/>
              <a:t>ресурсов </a:t>
            </a:r>
            <a:r>
              <a:rPr lang="ru-RU" dirty="0"/>
              <a:t>является </a:t>
            </a:r>
            <a:endParaRPr lang="en-US" dirty="0" smtClean="0"/>
          </a:p>
          <a:p>
            <a:r>
              <a:rPr lang="ru-RU" b="1" dirty="0" smtClean="0"/>
              <a:t>мелиорация</a:t>
            </a:r>
            <a:r>
              <a:rPr lang="ru-RU" dirty="0" smtClean="0"/>
              <a:t> </a:t>
            </a:r>
            <a:r>
              <a:rPr lang="ru-RU" dirty="0"/>
              <a:t>— совокупность мероприятий по коренному улучшению </a:t>
            </a:r>
            <a:r>
              <a:rPr lang="ru-RU" dirty="0" smtClean="0"/>
              <a:t>земель </a:t>
            </a:r>
            <a:r>
              <a:rPr lang="ru-RU" dirty="0"/>
              <a:t>с неблагоприятным водным и воздушным режимами. </a:t>
            </a:r>
          </a:p>
        </p:txBody>
      </p:sp>
    </p:spTree>
    <p:extLst>
      <p:ext uri="{BB962C8B-B14F-4D97-AF65-F5344CB8AC3E}">
        <p14:creationId xmlns:p14="http://schemas.microsoft.com/office/powerpoint/2010/main" val="262038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548680"/>
            <a:ext cx="7113782" cy="348575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683568" y="4221088"/>
            <a:ext cx="75608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Великая рукотворная река, Ливия. Это </a:t>
            </a:r>
            <a:r>
              <a:rPr lang="ru-RU" dirty="0" err="1"/>
              <a:t>грандиознейший</a:t>
            </a:r>
            <a:r>
              <a:rPr lang="ru-RU" dirty="0"/>
              <a:t> инженерный проект в мире: система труб, акведуков и скважин на глубине более 500 метров. Сложная сеть водоводов снабжает пустынные районы водой. Апрель 1987 г. — апрель 2010 г.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237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Прямоугольник 1"/>
          <p:cNvSpPr>
            <a:spLocks noChangeArrowheads="1"/>
          </p:cNvSpPr>
          <p:nvPr/>
        </p:nvSpPr>
        <p:spPr bwMode="auto">
          <a:xfrm>
            <a:off x="2143125" y="285750"/>
            <a:ext cx="4572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>
                <a:latin typeface="Times New Roman" pitchFamily="18" charset="0"/>
                <a:cs typeface="Times New Roman" pitchFamily="18" charset="0"/>
              </a:rPr>
              <a:t>Учет  земель</a:t>
            </a:r>
            <a:endParaRPr lang="ru-RU" sz="2800" b="1">
              <a:latin typeface="Verdana" pitchFamily="34" charset="0"/>
            </a:endParaRPr>
          </a:p>
        </p:txBody>
      </p:sp>
      <p:sp>
        <p:nvSpPr>
          <p:cNvPr id="50179" name="Прямоугольник 2"/>
          <p:cNvSpPr>
            <a:spLocks noChangeArrowheads="1"/>
          </p:cNvSpPr>
          <p:nvPr/>
        </p:nvSpPr>
        <p:spPr bwMode="auto">
          <a:xfrm>
            <a:off x="500063" y="785813"/>
            <a:ext cx="8215312" cy="2246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/>
            <a:r>
              <a:rPr lang="ru-RU" sz="2000" dirty="0">
                <a:latin typeface="+mj-lt"/>
                <a:cs typeface="Times New Roman" pitchFamily="18" charset="0"/>
              </a:rPr>
              <a:t>Реализация государственной политики в области  использования и охраны земельных ресурсов проводится на основе информации, которую содержит </a:t>
            </a:r>
            <a:endParaRPr lang="en-US" sz="2000" dirty="0" smtClean="0">
              <a:latin typeface="+mj-lt"/>
              <a:cs typeface="Times New Roman" pitchFamily="18" charset="0"/>
            </a:endParaRPr>
          </a:p>
          <a:p>
            <a:pPr indent="450850"/>
            <a:endParaRPr lang="en-US" sz="2000" dirty="0" smtClean="0">
              <a:latin typeface="+mj-lt"/>
              <a:cs typeface="Times New Roman" pitchFamily="18" charset="0"/>
            </a:endParaRPr>
          </a:p>
          <a:p>
            <a:pPr indent="450850"/>
            <a:r>
              <a:rPr lang="ru-RU" sz="2000" i="1" dirty="0" smtClean="0">
                <a:latin typeface="+mj-lt"/>
                <a:cs typeface="Times New Roman" pitchFamily="18" charset="0"/>
              </a:rPr>
              <a:t>государственный </a:t>
            </a:r>
            <a:r>
              <a:rPr lang="ru-RU" sz="2000" b="1" i="1" dirty="0">
                <a:latin typeface="+mj-lt"/>
                <a:cs typeface="Times New Roman" pitchFamily="18" charset="0"/>
              </a:rPr>
              <a:t>земельный кадастр </a:t>
            </a:r>
            <a:r>
              <a:rPr lang="ru-RU" sz="2000" dirty="0">
                <a:latin typeface="+mj-lt"/>
                <a:cs typeface="Times New Roman" pitchFamily="18" charset="0"/>
              </a:rPr>
              <a:t>— </a:t>
            </a:r>
            <a:r>
              <a:rPr lang="ru-RU" sz="2000" i="1" dirty="0">
                <a:latin typeface="+mj-lt"/>
                <a:cs typeface="Times New Roman" pitchFamily="18" charset="0"/>
              </a:rPr>
              <a:t>свод систематизированных сведений о природном, хозяйственном и правовом положении земель.</a:t>
            </a:r>
            <a:endParaRPr lang="ru-RU" sz="2000" dirty="0">
              <a:latin typeface="+mj-lt"/>
              <a:cs typeface="Times New Roman" pitchFamily="18" charset="0"/>
            </a:endParaRPr>
          </a:p>
        </p:txBody>
      </p:sp>
      <p:sp>
        <p:nvSpPr>
          <p:cNvPr id="50180" name="Rectangle 1"/>
          <p:cNvSpPr>
            <a:spLocks noChangeArrowheads="1"/>
          </p:cNvSpPr>
          <p:nvPr/>
        </p:nvSpPr>
        <p:spPr bwMode="auto">
          <a:xfrm>
            <a:off x="611560" y="3294856"/>
            <a:ext cx="7997577" cy="22467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just">
              <a:tabLst>
                <a:tab pos="709613" algn="l"/>
              </a:tabLst>
            </a:pPr>
            <a:r>
              <a:rPr lang="ru-RU" sz="2000" u="sng" dirty="0">
                <a:latin typeface="+mj-lt"/>
              </a:rPr>
              <a:t>содержит данные:</a:t>
            </a:r>
            <a:r>
              <a:rPr lang="ru-RU" sz="2000" dirty="0">
                <a:latin typeface="+mj-lt"/>
              </a:rPr>
              <a:t> </a:t>
            </a:r>
            <a:endParaRPr lang="en-US" sz="2000" dirty="0" smtClean="0">
              <a:latin typeface="+mj-lt"/>
            </a:endParaRPr>
          </a:p>
          <a:p>
            <a:pPr algn="just">
              <a:tabLst>
                <a:tab pos="709613" algn="l"/>
              </a:tabLst>
            </a:pPr>
            <a:endParaRPr lang="en-US" sz="2000" dirty="0" smtClean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tabLst>
                <a:tab pos="709613" algn="l"/>
              </a:tabLst>
            </a:pPr>
            <a:r>
              <a:rPr lang="ru-RU" sz="2000" dirty="0" smtClean="0">
                <a:latin typeface="+mj-lt"/>
              </a:rPr>
              <a:t>распределение </a:t>
            </a:r>
            <a:r>
              <a:rPr lang="ru-RU" sz="2000" dirty="0">
                <a:latin typeface="+mj-lt"/>
              </a:rPr>
              <a:t>земель по категориям, </a:t>
            </a:r>
            <a:endParaRPr lang="en-US" sz="2000" dirty="0" smtClean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tabLst>
                <a:tab pos="709613" algn="l"/>
              </a:tabLst>
            </a:pPr>
            <a:r>
              <a:rPr lang="ru-RU" sz="2000" dirty="0" smtClean="0">
                <a:latin typeface="+mj-lt"/>
              </a:rPr>
              <a:t>землевладельцам</a:t>
            </a:r>
            <a:r>
              <a:rPr lang="ru-RU" sz="2000" dirty="0">
                <a:latin typeface="+mj-lt"/>
              </a:rPr>
              <a:t>, </a:t>
            </a:r>
            <a:endParaRPr lang="en-US" sz="2000" dirty="0" smtClean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tabLst>
                <a:tab pos="709613" algn="l"/>
              </a:tabLst>
            </a:pPr>
            <a:r>
              <a:rPr lang="ru-RU" sz="2000" dirty="0" smtClean="0">
                <a:latin typeface="+mj-lt"/>
              </a:rPr>
              <a:t>землепользователям </a:t>
            </a:r>
            <a:r>
              <a:rPr lang="ru-RU" sz="2000" dirty="0">
                <a:latin typeface="+mj-lt"/>
              </a:rPr>
              <a:t>и видам земель; </a:t>
            </a:r>
            <a:endParaRPr lang="en-US" sz="2000" dirty="0" smtClean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tabLst>
                <a:tab pos="709613" algn="l"/>
              </a:tabLst>
            </a:pPr>
            <a:r>
              <a:rPr lang="en-US" sz="2000" dirty="0" smtClean="0">
                <a:latin typeface="+mj-lt"/>
              </a:rPr>
              <a:t>c</a:t>
            </a:r>
            <a:r>
              <a:rPr lang="ru-RU" sz="2000" dirty="0" err="1" smtClean="0">
                <a:latin typeface="+mj-lt"/>
              </a:rPr>
              <a:t>оставе</a:t>
            </a:r>
            <a:r>
              <a:rPr lang="ru-RU" sz="2000" dirty="0">
                <a:latin typeface="+mj-lt"/>
              </a:rPr>
              <a:t>, структуре и состоянии земельного фонда</a:t>
            </a:r>
            <a:r>
              <a:rPr lang="ru-RU" sz="2000" dirty="0" smtClean="0">
                <a:latin typeface="+mj-lt"/>
              </a:rPr>
              <a:t>;</a:t>
            </a:r>
            <a:endParaRPr lang="en-US" sz="2000" dirty="0" smtClean="0"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  <a:tabLst>
                <a:tab pos="709613" algn="l"/>
              </a:tabLst>
            </a:pPr>
            <a:r>
              <a:rPr lang="ru-RU" sz="2000" dirty="0" smtClean="0">
                <a:latin typeface="+mj-lt"/>
              </a:rPr>
              <a:t>местоположении </a:t>
            </a:r>
            <a:r>
              <a:rPr lang="ru-RU" sz="2000" dirty="0">
                <a:latin typeface="+mj-lt"/>
              </a:rPr>
              <a:t>и границах земельных участков.</a:t>
            </a:r>
            <a:endParaRPr lang="ru-RU" sz="19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24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Содержимое 2"/>
          <p:cNvSpPr>
            <a:spLocks noGrp="1"/>
          </p:cNvSpPr>
          <p:nvPr>
            <p:ph idx="1"/>
          </p:nvPr>
        </p:nvSpPr>
        <p:spPr>
          <a:xfrm>
            <a:off x="683568" y="692696"/>
            <a:ext cx="7884368" cy="6858000"/>
          </a:xfrm>
        </p:spPr>
        <p:txBody>
          <a:bodyPr/>
          <a:lstStyle/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ru-RU" sz="2000" dirty="0" smtClean="0"/>
              <a:t>Все крупное землевладение (земли колхозов, госхозов) находится в собственности государства; это около 85 % сельскохозяйственных угодий. 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ru-RU" sz="2000" dirty="0" smtClean="0"/>
          </a:p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lang="ru-RU" sz="2000" dirty="0" smtClean="0"/>
              <a:t>В частной собственности граждан  могут находиться участки, приобретенные для следующих целей:</a:t>
            </a:r>
          </a:p>
          <a:p>
            <a:pPr marL="0" indent="0">
              <a:spcBef>
                <a:spcPts val="0"/>
              </a:spcBef>
              <a:buFontTx/>
              <a:buNone/>
              <a:defRPr/>
            </a:pPr>
            <a:endParaRPr lang="ru-RU" sz="2000" dirty="0" smtClean="0"/>
          </a:p>
          <a:p>
            <a:pPr marL="0" indent="0">
              <a:spcBef>
                <a:spcPts val="0"/>
              </a:spcBef>
              <a:defRPr/>
            </a:pPr>
            <a:r>
              <a:rPr lang="ru-RU" sz="2000" dirty="0" smtClean="0"/>
              <a:t>ведения личного подсобного хозяйства (до 1 га);</a:t>
            </a:r>
          </a:p>
          <a:p>
            <a:pPr marL="0" indent="0">
              <a:spcBef>
                <a:spcPts val="0"/>
              </a:spcBef>
              <a:defRPr/>
            </a:pPr>
            <a:r>
              <a:rPr lang="ru-RU" sz="2000" dirty="0" smtClean="0"/>
              <a:t>строительства и обслуживания жилого дома (в городах — от 0,05 до 0,15 га; в сельских населенных пунктах, поселках городского типа — от 0,15 до 0,25 га);</a:t>
            </a:r>
          </a:p>
          <a:p>
            <a:pPr marL="0" indent="0">
              <a:spcBef>
                <a:spcPts val="0"/>
              </a:spcBef>
              <a:defRPr/>
            </a:pPr>
            <a:r>
              <a:rPr lang="ru-RU" sz="2000" dirty="0" smtClean="0"/>
              <a:t>ведения коллективного садоводства и дачного строительства (до 0,15 га на одного члена кооператива).</a:t>
            </a:r>
          </a:p>
          <a:p>
            <a:pPr marL="0" indent="0">
              <a:spcBef>
                <a:spcPts val="0"/>
              </a:spcBef>
              <a:defRPr/>
            </a:pPr>
            <a:endParaRPr lang="ru-RU" sz="2000" dirty="0" smtClean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ru-RU" sz="2000" dirty="0" smtClean="0"/>
              <a:t>Кроме того, земля может быть в собственности юридических лиц, если на этой земле располагаются приватизированные производственные объекты.</a:t>
            </a:r>
          </a:p>
          <a:p>
            <a:pPr algn="just">
              <a:defRPr/>
            </a:pPr>
            <a:endParaRPr lang="ru-RU" sz="1800" dirty="0" smtClean="0"/>
          </a:p>
          <a:p>
            <a:pPr>
              <a:defRPr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66028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Содержимое 2"/>
          <p:cNvSpPr>
            <a:spLocks noGrp="1"/>
          </p:cNvSpPr>
          <p:nvPr>
            <p:ph idx="1"/>
          </p:nvPr>
        </p:nvSpPr>
        <p:spPr>
          <a:xfrm>
            <a:off x="899592" y="281957"/>
            <a:ext cx="7272808" cy="6572250"/>
          </a:xfrm>
        </p:spPr>
        <p:txBody>
          <a:bodyPr/>
          <a:lstStyle/>
          <a:p>
            <a:pPr algn="just">
              <a:buFontTx/>
              <a:buNone/>
            </a:pPr>
            <a:r>
              <a:rPr lang="ru-RU" altLang="ru-RU" sz="2000" dirty="0" smtClean="0"/>
              <a:t>В природоохранных целях собственники земельных участков </a:t>
            </a:r>
            <a:r>
              <a:rPr lang="ru-RU" altLang="ru-RU" sz="2000" b="1" dirty="0" smtClean="0"/>
              <a:t>обязаны </a:t>
            </a:r>
            <a:r>
              <a:rPr lang="ru-RU" altLang="ru-RU" sz="2000" dirty="0" smtClean="0"/>
              <a:t>осуществлять:</a:t>
            </a:r>
          </a:p>
          <a:p>
            <a:pPr algn="just">
              <a:buFontTx/>
              <a:buNone/>
            </a:pPr>
            <a:endParaRPr lang="ru-RU" altLang="ru-RU" sz="2000" dirty="0" smtClean="0"/>
          </a:p>
          <a:p>
            <a:pPr algn="just"/>
            <a:r>
              <a:rPr lang="ru-RU" altLang="ru-RU" sz="2000" dirty="0" smtClean="0"/>
              <a:t> восстановление и повышение плодородия почв;</a:t>
            </a:r>
          </a:p>
          <a:p>
            <a:pPr algn="just"/>
            <a:r>
              <a:rPr lang="ru-RU" altLang="ru-RU" sz="2000" dirty="0" smtClean="0"/>
              <a:t>защиту земельных участков от водной и ветровой эрозии, заболачивания, засоления, загрязнения отходами производства, других процессов разрушения;</a:t>
            </a:r>
          </a:p>
          <a:p>
            <a:pPr algn="just"/>
            <a:r>
              <a:rPr lang="ru-RU" altLang="ru-RU" sz="2000" dirty="0" smtClean="0"/>
              <a:t>защиту сельскохозяйственных земель от зарастания кустарником и мелколесьем, других процессов ухудшения состояния земель;</a:t>
            </a:r>
          </a:p>
          <a:p>
            <a:pPr algn="just"/>
            <a:r>
              <a:rPr lang="ru-RU" altLang="ru-RU" sz="2000" dirty="0" smtClean="0"/>
              <a:t>рекультивацию нарушенных земель и другие мероприятия по охране и рациональному использованию земель.</a:t>
            </a:r>
          </a:p>
          <a:p>
            <a:pPr algn="just"/>
            <a:endParaRPr lang="ru-RU" altLang="ru-RU" sz="1800" dirty="0" smtClean="0"/>
          </a:p>
          <a:p>
            <a:endParaRPr lang="ru-RU" altLang="ru-RU" dirty="0" smtClean="0"/>
          </a:p>
        </p:txBody>
      </p:sp>
    </p:spTree>
    <p:extLst>
      <p:ext uri="{BB962C8B-B14F-4D97-AF65-F5344CB8AC3E}">
        <p14:creationId xmlns:p14="http://schemas.microsoft.com/office/powerpoint/2010/main" val="33101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37" y="404664"/>
            <a:ext cx="8817849" cy="626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7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Прямоугольник 3"/>
          <p:cNvSpPr>
            <a:spLocks noChangeArrowheads="1"/>
          </p:cNvSpPr>
          <p:nvPr/>
        </p:nvSpPr>
        <p:spPr bwMode="auto">
          <a:xfrm>
            <a:off x="357188" y="1857375"/>
            <a:ext cx="84296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indent="450850"/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Прямоугольник 2"/>
          <p:cNvSpPr>
            <a:spLocks noChangeArrowheads="1"/>
          </p:cNvSpPr>
          <p:nvPr/>
        </p:nvSpPr>
        <p:spPr bwMode="auto">
          <a:xfrm>
            <a:off x="323528" y="476672"/>
            <a:ext cx="8280920" cy="618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Пространственная</a:t>
            </a:r>
            <a:endParaRPr lang="ru-RU" sz="2000" b="1" i="1" dirty="0">
              <a:solidFill>
                <a:srgbClr val="000000"/>
              </a:solidFill>
              <a:latin typeface="+mn-lt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u-RU" sz="20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(Местообитание большинства живых организмов, в том числе человека)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Жизнедеятельная</a:t>
            </a:r>
          </a:p>
          <a:p>
            <a:pPr algn="just">
              <a:lnSpc>
                <a:spcPct val="90000"/>
              </a:lnSpc>
            </a:pPr>
            <a:r>
              <a:rPr lang="ru-RU" sz="20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(</a:t>
            </a:r>
            <a:r>
              <a:rPr lang="ru-RU" sz="2000" dirty="0">
                <a:latin typeface="+mn-lt"/>
                <a:cs typeface="Times New Roman" pitchFamily="18" charset="0"/>
              </a:rPr>
              <a:t>Накопитель пресных вод, участвует в круговороте воды в природе</a:t>
            </a:r>
            <a:r>
              <a:rPr lang="ru-RU" sz="20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Ресурсно-сырьевая</a:t>
            </a:r>
          </a:p>
          <a:p>
            <a:pPr algn="just">
              <a:lnSpc>
                <a:spcPct val="90000"/>
              </a:lnSpc>
            </a:pPr>
            <a:r>
              <a:rPr lang="ru-RU" sz="20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(</a:t>
            </a:r>
            <a:r>
              <a:rPr lang="ru-RU" sz="2000" dirty="0">
                <a:latin typeface="+mn-lt"/>
                <a:cs typeface="Times New Roman" pitchFamily="18" charset="0"/>
              </a:rPr>
              <a:t>Среда сосредоточения природных минеральных ресурсов, источник продуктов питания</a:t>
            </a:r>
            <a:r>
              <a:rPr lang="ru-RU" sz="20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 dirty="0">
                <a:latin typeface="+mn-lt"/>
                <a:cs typeface="Times New Roman" pitchFamily="18" charset="0"/>
              </a:rPr>
              <a:t>Поверхностно-транспортная</a:t>
            </a:r>
          </a:p>
          <a:p>
            <a:pPr algn="just">
              <a:lnSpc>
                <a:spcPct val="90000"/>
              </a:lnSpc>
            </a:pPr>
            <a:r>
              <a:rPr lang="ru-RU" sz="20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(Предоставляет возможность </a:t>
            </a:r>
            <a:r>
              <a:rPr lang="ru-RU" sz="2000" dirty="0" smtClean="0">
                <a:solidFill>
                  <a:srgbClr val="000000"/>
                </a:solidFill>
                <a:latin typeface="+mn-lt"/>
                <a:cs typeface="Times New Roman" pitchFamily="18" charset="0"/>
              </a:rPr>
              <a:t>размещения и перемещения</a:t>
            </a:r>
            <a:r>
              <a:rPr lang="ru-RU" sz="20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)</a:t>
            </a:r>
          </a:p>
          <a:p>
            <a:pPr algn="just">
              <a:lnSpc>
                <a:spcPct val="90000"/>
              </a:lnSpc>
              <a:buFont typeface="Arial" charset="0"/>
              <a:buChar char="•"/>
            </a:pPr>
            <a:r>
              <a:rPr lang="ru-RU" sz="2000" b="1" i="1" dirty="0" smtClean="0">
                <a:latin typeface="+mn-lt"/>
                <a:cs typeface="Times New Roman" pitchFamily="18" charset="0"/>
              </a:rPr>
              <a:t>Геофизическая</a:t>
            </a:r>
            <a:r>
              <a:rPr lang="ru-RU" sz="2000" dirty="0" smtClean="0">
                <a:latin typeface="+mn-lt"/>
              </a:rPr>
              <a:t> </a:t>
            </a:r>
            <a:endParaRPr lang="ru-RU" sz="2000" dirty="0">
              <a:latin typeface="+mn-lt"/>
            </a:endParaRPr>
          </a:p>
          <a:p>
            <a:pPr algn="just">
              <a:lnSpc>
                <a:spcPct val="90000"/>
              </a:lnSpc>
            </a:pPr>
            <a:r>
              <a:rPr lang="ru-RU" sz="2000" dirty="0">
                <a:latin typeface="+mn-lt"/>
                <a:cs typeface="Times New Roman" pitchFamily="18" charset="0"/>
              </a:rPr>
              <a:t>(</a:t>
            </a:r>
            <a:r>
              <a:rPr lang="ru-RU" sz="2000" dirty="0">
                <a:solidFill>
                  <a:srgbClr val="000000"/>
                </a:solidFill>
                <a:latin typeface="+mn-lt"/>
                <a:cs typeface="Times New Roman" pitchFamily="18" charset="0"/>
              </a:rPr>
              <a:t>Влияет на </a:t>
            </a:r>
            <a:r>
              <a:rPr lang="ru-RU" sz="2000" dirty="0">
                <a:latin typeface="+mn-lt"/>
                <a:cs typeface="Times New Roman" pitchFamily="18" charset="0"/>
              </a:rPr>
              <a:t>условия жизни</a:t>
            </a:r>
            <a:r>
              <a:rPr lang="ru-RU" sz="2000" dirty="0" smtClean="0">
                <a:latin typeface="+mn-lt"/>
                <a:cs typeface="Times New Roman" pitchFamily="18" charset="0"/>
              </a:rPr>
              <a:t>)</a:t>
            </a:r>
            <a:endParaRPr lang="en-US" sz="2000" dirty="0" smtClean="0">
              <a:latin typeface="+mn-lt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 dirty="0" smtClean="0">
              <a:latin typeface="+mn-lt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u-RU" sz="2000" b="1" dirty="0">
                <a:latin typeface="+mn-lt"/>
              </a:rPr>
              <a:t>Особенности </a:t>
            </a:r>
            <a:endParaRPr lang="ru-RU" sz="2000" dirty="0" smtClean="0">
              <a:latin typeface="+mn-lt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u-RU" sz="2000" dirty="0" smtClean="0">
                <a:latin typeface="+mn-lt"/>
                <a:cs typeface="Times New Roman" pitchFamily="18" charset="0"/>
              </a:rPr>
              <a:t>1. </a:t>
            </a:r>
            <a:r>
              <a:rPr lang="ru-RU" sz="2000" dirty="0" err="1" smtClean="0">
                <a:latin typeface="+mn-lt"/>
                <a:cs typeface="Times New Roman" pitchFamily="18" charset="0"/>
              </a:rPr>
              <a:t>исчерпаемость</a:t>
            </a:r>
            <a:r>
              <a:rPr lang="ru-RU" sz="2000" dirty="0" smtClean="0">
                <a:latin typeface="+mn-lt"/>
                <a:cs typeface="Times New Roman" pitchFamily="18" charset="0"/>
              </a:rPr>
              <a:t> </a:t>
            </a:r>
          </a:p>
          <a:p>
            <a:pPr algn="just">
              <a:lnSpc>
                <a:spcPct val="90000"/>
              </a:lnSpc>
            </a:pPr>
            <a:r>
              <a:rPr lang="ru-RU" sz="2000" dirty="0" smtClean="0">
                <a:latin typeface="+mn-lt"/>
                <a:cs typeface="Times New Roman" pitchFamily="18" charset="0"/>
              </a:rPr>
              <a:t>2</a:t>
            </a:r>
            <a:r>
              <a:rPr lang="ru-RU" sz="2000" dirty="0">
                <a:latin typeface="+mn-lt"/>
                <a:cs typeface="Times New Roman" pitchFamily="18" charset="0"/>
              </a:rPr>
              <a:t>. </a:t>
            </a:r>
            <a:r>
              <a:rPr lang="ru-RU" sz="2000" dirty="0" smtClean="0">
                <a:latin typeface="+mn-lt"/>
                <a:cs typeface="Times New Roman" pitchFamily="18" charset="0"/>
              </a:rPr>
              <a:t>ограниченность </a:t>
            </a:r>
            <a:endParaRPr lang="ru-RU" sz="2000" dirty="0">
              <a:latin typeface="+mn-lt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u-RU" sz="2000" dirty="0">
                <a:latin typeface="+mn-lt"/>
                <a:cs typeface="Times New Roman" pitchFamily="18" charset="0"/>
              </a:rPr>
              <a:t>3. незаменимость </a:t>
            </a:r>
            <a:endParaRPr lang="ru-RU" sz="2000" dirty="0" smtClean="0">
              <a:latin typeface="+mn-lt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r>
              <a:rPr lang="ru-RU" sz="2000" dirty="0" smtClean="0">
                <a:latin typeface="+mn-lt"/>
                <a:cs typeface="Times New Roman" pitchFamily="18" charset="0"/>
              </a:rPr>
              <a:t>4</a:t>
            </a:r>
            <a:r>
              <a:rPr lang="ru-RU" sz="2000" dirty="0">
                <a:latin typeface="+mn-lt"/>
                <a:cs typeface="Times New Roman" pitchFamily="18" charset="0"/>
              </a:rPr>
              <a:t>. зависимость </a:t>
            </a:r>
            <a:r>
              <a:rPr lang="ru-RU" sz="2000" dirty="0" smtClean="0">
                <a:latin typeface="+mn-lt"/>
                <a:cs typeface="Times New Roman" pitchFamily="18" charset="0"/>
              </a:rPr>
              <a:t>от </a:t>
            </a:r>
            <a:r>
              <a:rPr lang="ru-RU" sz="2000" dirty="0">
                <a:latin typeface="+mn-lt"/>
                <a:cs typeface="Times New Roman" pitchFamily="18" charset="0"/>
              </a:rPr>
              <a:t>природных </a:t>
            </a:r>
            <a:r>
              <a:rPr lang="ru-RU" sz="2000" dirty="0" smtClean="0">
                <a:latin typeface="+mn-lt"/>
                <a:cs typeface="Times New Roman" pitchFamily="18" charset="0"/>
              </a:rPr>
              <a:t>факторов </a:t>
            </a:r>
            <a:endParaRPr lang="ru-RU" sz="2000" dirty="0">
              <a:latin typeface="+mn-lt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lnSpc>
                <a:spcPct val="90000"/>
              </a:lnSpc>
            </a:pPr>
            <a:endParaRPr lang="ru-RU" sz="20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11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548680"/>
            <a:ext cx="8352928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Лесной </a:t>
            </a:r>
            <a:r>
              <a:rPr lang="ru-RU" b="1" dirty="0"/>
              <a:t>кодекс Республики Беларусь, </a:t>
            </a:r>
          </a:p>
          <a:p>
            <a:r>
              <a:rPr lang="ru-RU" b="1" dirty="0"/>
              <a:t>Закон Республики Беларусь "Об особо охраняемых природных территориях и объектах" </a:t>
            </a:r>
            <a:endParaRPr lang="ru-RU" b="1" dirty="0" smtClean="0"/>
          </a:p>
          <a:p>
            <a:endParaRPr lang="ru-RU" dirty="0"/>
          </a:p>
          <a:p>
            <a:r>
              <a:rPr lang="ru-RU" dirty="0" smtClean="0">
                <a:solidFill>
                  <a:srgbClr val="151815"/>
                </a:solidFill>
                <a:latin typeface="Roboto"/>
              </a:rPr>
              <a:t>Правовой </a:t>
            </a:r>
            <a:r>
              <a:rPr lang="ru-RU" dirty="0">
                <a:solidFill>
                  <a:srgbClr val="151815"/>
                </a:solidFill>
                <a:latin typeface="Roboto"/>
              </a:rPr>
              <a:t>статус лесоустройства и его содержание определены </a:t>
            </a:r>
            <a:r>
              <a:rPr lang="ru-RU" b="1" dirty="0">
                <a:solidFill>
                  <a:srgbClr val="151815"/>
                </a:solidFill>
                <a:latin typeface="Roboto"/>
              </a:rPr>
              <a:t>«Лесным кодексом», </a:t>
            </a:r>
            <a:r>
              <a:rPr lang="ru-RU" dirty="0">
                <a:solidFill>
                  <a:srgbClr val="151815"/>
                </a:solidFill>
                <a:latin typeface="Roboto"/>
              </a:rPr>
              <a:t>которым установлено, что </a:t>
            </a:r>
            <a:r>
              <a:rPr lang="ru-RU" u="sng" dirty="0">
                <a:solidFill>
                  <a:srgbClr val="151815"/>
                </a:solidFill>
                <a:latin typeface="Roboto"/>
              </a:rPr>
              <a:t>ведение лесного хозяйства и осуществление лесопользования без проведения лесоустройства запрещаются. </a:t>
            </a:r>
            <a:endParaRPr lang="ru-RU" u="sng" dirty="0" smtClean="0">
              <a:solidFill>
                <a:srgbClr val="151815"/>
              </a:solidFill>
              <a:latin typeface="Roboto"/>
            </a:endParaRPr>
          </a:p>
          <a:p>
            <a:r>
              <a:rPr lang="ru-RU" dirty="0" smtClean="0">
                <a:solidFill>
                  <a:srgbClr val="151815"/>
                </a:solidFill>
                <a:latin typeface="Roboto"/>
              </a:rPr>
              <a:t>Информация </a:t>
            </a:r>
            <a:r>
              <a:rPr lang="ru-RU" dirty="0">
                <a:solidFill>
                  <a:srgbClr val="151815"/>
                </a:solidFill>
                <a:latin typeface="Roboto"/>
              </a:rPr>
              <a:t>о лесном фонде республики, мониторинг динамики происходящих изменений в </a:t>
            </a:r>
            <a:r>
              <a:rPr lang="ru-RU" dirty="0" smtClean="0">
                <a:solidFill>
                  <a:srgbClr val="151815"/>
                </a:solidFill>
                <a:latin typeface="Roboto"/>
              </a:rPr>
              <a:t>лесах, </a:t>
            </a:r>
            <a:r>
              <a:rPr lang="ru-RU" dirty="0">
                <a:solidFill>
                  <a:srgbClr val="151815"/>
                </a:solidFill>
                <a:latin typeface="Roboto"/>
              </a:rPr>
              <a:t>проектирования и расчеты рационального, длительного и </a:t>
            </a:r>
            <a:r>
              <a:rPr lang="ru-RU" dirty="0" err="1">
                <a:solidFill>
                  <a:srgbClr val="151815"/>
                </a:solidFill>
                <a:latin typeface="Roboto"/>
              </a:rPr>
              <a:t>неистощительного</a:t>
            </a:r>
            <a:r>
              <a:rPr lang="ru-RU" dirty="0">
                <a:solidFill>
                  <a:srgbClr val="151815"/>
                </a:solidFill>
                <a:latin typeface="Roboto"/>
              </a:rPr>
              <a:t> пользования лесом – все это сфера ответственности </a:t>
            </a:r>
            <a:r>
              <a:rPr lang="ru-RU" dirty="0" smtClean="0">
                <a:solidFill>
                  <a:srgbClr val="151815"/>
                </a:solidFill>
                <a:latin typeface="Roboto"/>
              </a:rPr>
              <a:t>лесоустройства</a:t>
            </a:r>
          </a:p>
          <a:p>
            <a:endParaRPr lang="ru-RU" dirty="0" smtClean="0">
              <a:solidFill>
                <a:srgbClr val="151815"/>
              </a:solidFill>
              <a:latin typeface="Roboto"/>
            </a:endParaRPr>
          </a:p>
          <a:p>
            <a:r>
              <a:rPr lang="ru-RU" u="sng" dirty="0" smtClean="0">
                <a:solidFill>
                  <a:srgbClr val="151815"/>
                </a:solidFill>
                <a:latin typeface="Roboto"/>
              </a:rPr>
              <a:t>Технической </a:t>
            </a:r>
            <a:r>
              <a:rPr lang="ru-RU" u="sng" dirty="0">
                <a:solidFill>
                  <a:srgbClr val="151815"/>
                </a:solidFill>
                <a:latin typeface="Roboto"/>
              </a:rPr>
              <a:t>основой лесоустройства являются материалы аэрокосмических съемок. </a:t>
            </a:r>
            <a:r>
              <a:rPr lang="ru-RU" dirty="0" smtClean="0">
                <a:solidFill>
                  <a:srgbClr val="151815"/>
                </a:solidFill>
                <a:latin typeface="Roboto"/>
              </a:rPr>
              <a:t>Обработка </a:t>
            </a:r>
            <a:r>
              <a:rPr lang="ru-RU" dirty="0">
                <a:solidFill>
                  <a:srgbClr val="151815"/>
                </a:solidFill>
                <a:latin typeface="Roboto"/>
              </a:rPr>
              <a:t>данных, получаемых в результате аэрокосмических съемок, и данных экспедиционных полевых обследований лесов выполняется с использованием специализированных программных комплексов и геоинформационных систем с составлением тематических цифровых карт и расчетов по использованию и воспроизводству лесов на различные периоды времени с прогнозом до 100 лет.</a:t>
            </a:r>
            <a:endParaRPr lang="ru-RU" b="0" i="0" dirty="0">
              <a:solidFill>
                <a:srgbClr val="151815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59986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536" y="367175"/>
            <a:ext cx="842493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cap="all" dirty="0">
                <a:solidFill>
                  <a:srgbClr val="151815"/>
                </a:solidFill>
                <a:latin typeface="PT Sans Caption"/>
              </a:rPr>
              <a:t>ЗАЩИТА </a:t>
            </a:r>
            <a:r>
              <a:rPr lang="ru-RU" b="1" cap="all">
                <a:solidFill>
                  <a:srgbClr val="151815"/>
                </a:solidFill>
                <a:latin typeface="PT Sans Caption"/>
              </a:rPr>
              <a:t>ЛЕСА </a:t>
            </a:r>
            <a:endParaRPr lang="ru-RU" b="1" cap="all" smtClean="0">
              <a:solidFill>
                <a:srgbClr val="151815"/>
              </a:solidFill>
              <a:latin typeface="PT Sans Caption"/>
            </a:endParaRPr>
          </a:p>
          <a:p>
            <a:endParaRPr lang="ru-RU" b="1" cap="all" dirty="0" smtClean="0">
              <a:solidFill>
                <a:srgbClr val="151815"/>
              </a:solidFill>
              <a:latin typeface="PT Sans Caption"/>
            </a:endParaRPr>
          </a:p>
          <a:p>
            <a:r>
              <a:rPr lang="ru-RU" dirty="0" smtClean="0">
                <a:solidFill>
                  <a:srgbClr val="151815"/>
                </a:solidFill>
                <a:latin typeface="Roboto"/>
              </a:rPr>
              <a:t>Белорусские </a:t>
            </a:r>
            <a:r>
              <a:rPr lang="ru-RU" dirty="0">
                <a:solidFill>
                  <a:srgbClr val="151815"/>
                </a:solidFill>
                <a:latin typeface="Roboto"/>
              </a:rPr>
              <a:t>леса находятся под постоянным воздействием неблагоприятных факторов окружающей среды. Периодически они подвергаются негативному влиянию ураганных и шквалистых ветров, вредных насекомых и болезней, засух, избыточного увлажнения и лесных пожаров</a:t>
            </a:r>
            <a:r>
              <a:rPr lang="ru-RU" dirty="0" smtClean="0">
                <a:solidFill>
                  <a:srgbClr val="151815"/>
                </a:solidFill>
                <a:latin typeface="Roboto"/>
              </a:rPr>
              <a:t>.</a:t>
            </a:r>
          </a:p>
          <a:p>
            <a:r>
              <a:rPr lang="ru-RU" dirty="0"/>
              <a:t>Система контроля за повреждением лесных насаждений, изменением численности популяций вредных насекомых, развитием болезней и иных патологических процессов обеспечивается при ведении </a:t>
            </a:r>
            <a:r>
              <a:rPr lang="ru-RU" i="1" dirty="0"/>
              <a:t>лесопатологического мониторинга.</a:t>
            </a:r>
          </a:p>
          <a:p>
            <a:r>
              <a:rPr lang="ru-RU" dirty="0"/>
              <a:t>Лесопатологический мониторинг ведется на всей площади лесного фонда разными методами, основным из которых является </a:t>
            </a:r>
            <a:r>
              <a:rPr lang="ru-RU" dirty="0" smtClean="0"/>
              <a:t>наземный</a:t>
            </a:r>
          </a:p>
          <a:p>
            <a:r>
              <a:rPr lang="ru-RU" dirty="0" smtClean="0"/>
              <a:t>Лесопатологические </a:t>
            </a:r>
            <a:r>
              <a:rPr lang="ru-RU" dirty="0"/>
              <a:t>обследования проводятся ежегодно на площади свыше 1,4 млн. га и позволяют фиксировать текущие изменения в лесном фонде, оценивать степень повреждения лесов в результате негативного воздействия природных факторов.</a:t>
            </a:r>
          </a:p>
          <a:p>
            <a:r>
              <a:rPr lang="ru-RU" dirty="0"/>
              <a:t>Материалы лесопатологического мониторинга используются для назначения и принятия мер по локализации и ликвидации очагов вредителей леса и повышения оперативности санитарно-оздоровительных мероприятий.</a:t>
            </a:r>
          </a:p>
          <a:p>
            <a:endParaRPr lang="ru-RU" b="0" i="0" dirty="0">
              <a:solidFill>
                <a:srgbClr val="151815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6410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1520" y="4614"/>
            <a:ext cx="8183562" cy="550863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ctr"/>
            <a:r>
              <a:rPr lang="ru-RU" sz="2400" dirty="0"/>
              <a:t>Заповедное дело.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67544" y="548680"/>
            <a:ext cx="8424936" cy="5022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dirty="0" smtClean="0">
                <a:latin typeface="+mn-lt"/>
              </a:rPr>
              <a:t>Согласно </a:t>
            </a:r>
            <a:r>
              <a:rPr lang="ru-RU" altLang="ru-RU" dirty="0">
                <a:latin typeface="+mn-lt"/>
              </a:rPr>
              <a:t>Закону РБ "Об особо охраняемых природных территориях и объектах", Лесному кодексу РБ (2000) к ним относятся: заповедники, национальные парки, заказники, памятники природы</a:t>
            </a:r>
          </a:p>
          <a:p>
            <a:pPr indent="450850"/>
            <a:endParaRPr lang="ru-RU" dirty="0">
              <a:latin typeface="+mn-lt"/>
            </a:endParaRPr>
          </a:p>
          <a:p>
            <a:pPr indent="450850"/>
            <a:r>
              <a:rPr lang="ru-RU" b="1" dirty="0" smtClean="0">
                <a:solidFill>
                  <a:schemeClr val="tx2"/>
                </a:solidFill>
                <a:latin typeface="+mn-lt"/>
                <a:cs typeface="Times New Roman" pitchFamily="18" charset="0"/>
              </a:rPr>
              <a:t>Заповедник</a:t>
            </a:r>
            <a:r>
              <a:rPr lang="ru-RU" dirty="0" smtClean="0">
                <a:solidFill>
                  <a:srgbClr val="000099"/>
                </a:solidFill>
                <a:latin typeface="+mn-lt"/>
                <a:cs typeface="Times New Roman" pitchFamily="18" charset="0"/>
              </a:rPr>
              <a:t> </a:t>
            </a:r>
            <a:r>
              <a:rPr lang="ru-RU" dirty="0">
                <a:latin typeface="+mn-lt"/>
                <a:cs typeface="Times New Roman" pitchFamily="18" charset="0"/>
              </a:rPr>
              <a:t>– особо охраняемые пространства, полностью исключенные из любой хозяйственной деятельности ради сохранения в нетронутом виде природных комплексов. Подчинены строгому режиму охраны, который </a:t>
            </a:r>
            <a:r>
              <a:rPr lang="ru-RU" b="1" u="sng" dirty="0">
                <a:latin typeface="+mn-lt"/>
                <a:cs typeface="Times New Roman" pitchFamily="18" charset="0"/>
              </a:rPr>
              <a:t>запрещает всякую деятельность человека</a:t>
            </a:r>
            <a:r>
              <a:rPr lang="ru-RU" dirty="0">
                <a:latin typeface="+mn-lt"/>
                <a:cs typeface="Times New Roman" pitchFamily="18" charset="0"/>
              </a:rPr>
              <a:t>. </a:t>
            </a:r>
          </a:p>
          <a:p>
            <a:pPr indent="450850"/>
            <a:endParaRPr lang="ru-RU" b="1" i="1" dirty="0">
              <a:latin typeface="+mn-lt"/>
              <a:cs typeface="Times New Roman" pitchFamily="18" charset="0"/>
            </a:endParaRPr>
          </a:p>
          <a:p>
            <a:pPr indent="450850"/>
            <a:r>
              <a:rPr lang="x-none" b="1" i="1" dirty="0">
                <a:latin typeface="+mn-lt"/>
              </a:rPr>
              <a:t>Биосферные заповедники</a:t>
            </a:r>
            <a:r>
              <a:rPr lang="x-none" dirty="0">
                <a:latin typeface="+mn-lt"/>
              </a:rPr>
              <a:t> - располагаются в наиболее типичных в природном отношении регионах Земли и являются эталоном биосферы до появления человека.</a:t>
            </a:r>
            <a:endParaRPr lang="ru-RU" dirty="0">
              <a:latin typeface="+mn-lt"/>
            </a:endParaRPr>
          </a:p>
          <a:p>
            <a:pPr indent="450850"/>
            <a:r>
              <a:rPr lang="x-none" dirty="0">
                <a:latin typeface="+mn-lt"/>
              </a:rPr>
              <a:t> </a:t>
            </a:r>
            <a:r>
              <a:rPr lang="ru-RU" b="1" i="1" dirty="0" smtClean="0">
                <a:solidFill>
                  <a:schemeClr val="tx2"/>
                </a:solidFill>
                <a:latin typeface="+mn-lt"/>
                <a:cs typeface="Times New Roman" pitchFamily="18" charset="0"/>
              </a:rPr>
              <a:t>Заповедники </a:t>
            </a:r>
            <a:r>
              <a:rPr lang="ru-RU" b="1" i="1" dirty="0">
                <a:solidFill>
                  <a:schemeClr val="tx2"/>
                </a:solidFill>
                <a:latin typeface="+mn-lt"/>
                <a:cs typeface="Times New Roman" pitchFamily="18" charset="0"/>
              </a:rPr>
              <a:t>(2):</a:t>
            </a:r>
          </a:p>
          <a:p>
            <a:pPr marL="0" indent="0">
              <a:buFontTx/>
              <a:buNone/>
              <a:defRPr/>
            </a:pPr>
            <a:r>
              <a:rPr lang="ru-RU" i="1" dirty="0">
                <a:latin typeface="+mn-lt"/>
                <a:cs typeface="Times New Roman" pitchFamily="18" charset="0"/>
              </a:rPr>
              <a:t>Березинский биосферный заповедник (1925)</a:t>
            </a:r>
            <a:r>
              <a:rPr lang="ru-RU" dirty="0">
                <a:latin typeface="+mn-lt"/>
                <a:cs typeface="Times New Roman" pitchFamily="18" charset="0"/>
              </a:rPr>
              <a:t> </a:t>
            </a:r>
          </a:p>
          <a:p>
            <a:pPr marL="0" indent="0">
              <a:buFontTx/>
              <a:buNone/>
              <a:defRPr/>
            </a:pPr>
            <a:r>
              <a:rPr lang="ru-RU" i="1" dirty="0" err="1">
                <a:latin typeface="+mn-lt"/>
                <a:cs typeface="Times New Roman" pitchFamily="18" charset="0"/>
              </a:rPr>
              <a:t>Полесский</a:t>
            </a:r>
            <a:r>
              <a:rPr lang="ru-RU" i="1" dirty="0">
                <a:latin typeface="+mn-lt"/>
                <a:cs typeface="Times New Roman" pitchFamily="18" charset="0"/>
              </a:rPr>
              <a:t> радиационно-экологический заповедник</a:t>
            </a:r>
            <a:r>
              <a:rPr lang="ru-RU" dirty="0">
                <a:latin typeface="+mn-lt"/>
                <a:cs typeface="Times New Roman" pitchFamily="18" charset="0"/>
              </a:rPr>
              <a:t> (1988)</a:t>
            </a:r>
          </a:p>
          <a:p>
            <a:pPr marL="0" indent="0">
              <a:lnSpc>
                <a:spcPct val="80000"/>
              </a:lnSpc>
              <a:buFontTx/>
              <a:buNone/>
            </a:pPr>
            <a:endParaRPr lang="ru-RU" dirty="0">
              <a:latin typeface="+mn-lt"/>
              <a:cs typeface="Times New Roman" pitchFamily="18" charset="0"/>
            </a:endParaRP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118737"/>
            <a:ext cx="2088232" cy="14571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5058590"/>
            <a:ext cx="2304256" cy="14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51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404664"/>
            <a:ext cx="78488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latin typeface="+mn-lt"/>
              </a:rPr>
              <a:t>Заказник</a:t>
            </a:r>
            <a:r>
              <a:rPr lang="ru-RU" sz="2000" dirty="0">
                <a:latin typeface="+mn-lt"/>
              </a:rPr>
              <a:t> – участок, в пределах которого запрещены отдельные виды и формы хозяйственной деятельности для обеспечения охраны живых организмов, экологических компонентов, биогеоценозов.</a:t>
            </a:r>
          </a:p>
          <a:p>
            <a:endParaRPr lang="ru-RU" sz="2000" i="1" dirty="0">
              <a:latin typeface="+mn-lt"/>
            </a:endParaRPr>
          </a:p>
          <a:p>
            <a:r>
              <a:rPr lang="ru-RU" sz="2000" i="1" dirty="0">
                <a:latin typeface="+mn-lt"/>
              </a:rPr>
              <a:t>В зависимости от предназначения заказники подразде­ляются: </a:t>
            </a:r>
          </a:p>
          <a:p>
            <a:r>
              <a:rPr lang="ru-RU" sz="2000" i="1" dirty="0">
                <a:latin typeface="+mn-lt"/>
              </a:rPr>
              <a:t>1- ландшафтные; 2-биологические; 3-гидрологические. </a:t>
            </a:r>
          </a:p>
          <a:p>
            <a:endParaRPr lang="ru-RU" sz="2000" dirty="0">
              <a:latin typeface="+mn-lt"/>
            </a:endParaRPr>
          </a:p>
          <a:p>
            <a:r>
              <a:rPr lang="ru-RU" sz="2000" dirty="0" err="1">
                <a:latin typeface="+mn-lt"/>
              </a:rPr>
              <a:t>Свитязанский</a:t>
            </a:r>
            <a:r>
              <a:rPr lang="ru-RU" sz="2000" dirty="0">
                <a:latin typeface="+mn-lt"/>
              </a:rPr>
              <a:t>, Межозерный, Красный Бор, Селява, </a:t>
            </a:r>
            <a:r>
              <a:rPr lang="ru-RU" sz="2000" dirty="0" err="1">
                <a:latin typeface="+mn-lt"/>
              </a:rPr>
              <a:t>Выгонощанское</a:t>
            </a:r>
            <a:r>
              <a:rPr lang="ru-RU" sz="2000" dirty="0">
                <a:latin typeface="+mn-lt"/>
              </a:rPr>
              <a:t>, Ельня, Болото Мох, </a:t>
            </a:r>
            <a:r>
              <a:rPr lang="ru-RU" sz="2000" dirty="0" err="1">
                <a:latin typeface="+mn-lt"/>
              </a:rPr>
              <a:t>Подвеликий</a:t>
            </a:r>
            <a:r>
              <a:rPr lang="ru-RU" sz="2000" dirty="0">
                <a:latin typeface="+mn-lt"/>
              </a:rPr>
              <a:t> мох, Долгое и др.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4363697"/>
            <a:ext cx="2808312" cy="196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95536" y="476672"/>
            <a:ext cx="8183562" cy="550863"/>
          </a:xfrm>
          <a:solidFill>
            <a:srgbClr val="99FF99"/>
          </a:solidFill>
        </p:spPr>
        <p:txBody>
          <a:bodyPr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400" dirty="0"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Заповедные места Беларуси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39552" y="1027535"/>
            <a:ext cx="828092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Национальный парк </a:t>
            </a:r>
            <a:r>
              <a:rPr lang="ru-RU" sz="2000" dirty="0"/>
              <a:t>– обширная территория, включающая особо охраняемые природные ландшафты или их части, предназначенная для сохранения природных комплексов в неприкосновенности и для рекреационных целей.</a:t>
            </a:r>
          </a:p>
          <a:p>
            <a:r>
              <a:rPr lang="ru-RU" sz="2000" b="1" dirty="0" smtClean="0"/>
              <a:t>Задачами</a:t>
            </a:r>
            <a:r>
              <a:rPr lang="ru-RU" sz="2000" dirty="0" smtClean="0"/>
              <a:t> </a:t>
            </a:r>
            <a:r>
              <a:rPr lang="ru-RU" sz="2000" dirty="0"/>
              <a:t>национальных парков являются: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сохранение эталонных и уникальных природных комплексов и объектов;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организация экологического просвещения и воспитания населения;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проведение научных исследований;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организация рекреационной деятельности;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ведение комплексного хозяйства </a:t>
            </a:r>
          </a:p>
          <a:p>
            <a:endParaRPr lang="ru-RU" sz="2000" dirty="0"/>
          </a:p>
          <a:p>
            <a:r>
              <a:rPr lang="ru-RU" sz="2000" dirty="0"/>
              <a:t>"Беловежская пуща", </a:t>
            </a:r>
          </a:p>
          <a:p>
            <a:r>
              <a:rPr lang="ru-RU" sz="2000" dirty="0"/>
              <a:t>"</a:t>
            </a:r>
            <a:r>
              <a:rPr lang="ru-RU" sz="2000" dirty="0" err="1"/>
              <a:t>Браславские</a:t>
            </a:r>
            <a:r>
              <a:rPr lang="ru-RU" sz="2000" dirty="0"/>
              <a:t> озера", </a:t>
            </a:r>
          </a:p>
          <a:p>
            <a:r>
              <a:rPr lang="ru-RU" sz="2000" dirty="0"/>
              <a:t>"</a:t>
            </a:r>
            <a:r>
              <a:rPr lang="ru-RU" sz="2000" dirty="0" err="1"/>
              <a:t>Припятский</a:t>
            </a:r>
            <a:r>
              <a:rPr lang="ru-RU" sz="2000" dirty="0"/>
              <a:t>", </a:t>
            </a:r>
          </a:p>
          <a:p>
            <a:r>
              <a:rPr lang="ru-RU" sz="2000" dirty="0"/>
              <a:t>«</a:t>
            </a:r>
            <a:r>
              <a:rPr lang="ru-RU" sz="2000" dirty="0" err="1"/>
              <a:t>Нарочанский</a:t>
            </a:r>
            <a:r>
              <a:rPr lang="ru-RU" sz="2000" dirty="0"/>
              <a:t>»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195" y="4810731"/>
            <a:ext cx="2484277" cy="17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6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rrowheads="1"/>
          </p:cNvSpPr>
          <p:nvPr>
            <p:ph type="title" idx="4294967295"/>
          </p:nvPr>
        </p:nvSpPr>
        <p:spPr>
          <a:xfrm>
            <a:off x="342111" y="753768"/>
            <a:ext cx="8101408" cy="428625"/>
          </a:xfrm>
        </p:spPr>
        <p:txBody>
          <a:bodyPr>
            <a:noAutofit/>
          </a:bodyPr>
          <a:lstStyle/>
          <a:p>
            <a:pPr indent="450850">
              <a:lnSpc>
                <a:spcPct val="80000"/>
              </a:lnSpc>
            </a:pPr>
            <a:r>
              <a:rPr lang="ru-RU" sz="1800" dirty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>Памятники природы </a:t>
            </a:r>
            <a:r>
              <a:rPr lang="ru-RU" sz="1800" b="0" dirty="0">
                <a:solidFill>
                  <a:schemeClr val="tx1"/>
                </a:solidFill>
                <a:effectLst/>
                <a:latin typeface="+mn-lt"/>
                <a:cs typeface="Times New Roman" pitchFamily="18" charset="0"/>
              </a:rPr>
              <a:t>– природные достопримечательности, имеющие научное, историческое значение, а также объекты природы, связанные с какими-либо историческими событиями. </a:t>
            </a:r>
          </a:p>
        </p:txBody>
      </p:sp>
      <p:sp>
        <p:nvSpPr>
          <p:cNvPr id="44035" name="Rectangle 3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278725" y="1239256"/>
            <a:ext cx="7560840" cy="4968503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1600" dirty="0" smtClean="0">
                <a:solidFill>
                  <a:srgbClr val="FF0000"/>
                </a:solidFill>
                <a:cs typeface="Times New Roman" pitchFamily="18" charset="0"/>
              </a:rPr>
              <a:t>Виды: </a:t>
            </a:r>
            <a:endParaRPr lang="en-US" sz="1600" dirty="0" smtClean="0">
              <a:solidFill>
                <a:srgbClr val="FF0000"/>
              </a:solidFill>
              <a:cs typeface="Times New Roman" pitchFamily="18" charset="0"/>
            </a:endParaRPr>
          </a:p>
          <a:p>
            <a:pPr>
              <a:lnSpc>
                <a:spcPct val="90000"/>
              </a:lnSpc>
            </a:pPr>
            <a:r>
              <a:rPr lang="ru-RU" sz="1600" dirty="0" smtClean="0">
                <a:cs typeface="Times New Roman" pitchFamily="18" charset="0"/>
              </a:rPr>
              <a:t>ботанические (</a:t>
            </a:r>
            <a:r>
              <a:rPr lang="ru-RU" sz="1600" dirty="0" err="1" smtClean="0">
                <a:cs typeface="Times New Roman" pitchFamily="18" charset="0"/>
              </a:rPr>
              <a:t>ботанические</a:t>
            </a:r>
            <a:r>
              <a:rPr lang="ru-RU" sz="1600" dirty="0" smtClean="0">
                <a:cs typeface="Times New Roman" pitchFamily="18" charset="0"/>
              </a:rPr>
              <a:t> сады, дендрологические парки, произведения садово-паркового искусства, участки леса с ценными древесными породами, отдельные вековые или редких пород деревья, участки территории с реликтовой растительностью, места произрастания видов растений);</a:t>
            </a:r>
          </a:p>
          <a:p>
            <a:pPr>
              <a:lnSpc>
                <a:spcPct val="90000"/>
              </a:lnSpc>
            </a:pPr>
            <a:r>
              <a:rPr lang="ru-RU" sz="1600" dirty="0" smtClean="0">
                <a:cs typeface="Times New Roman" pitchFamily="18" charset="0"/>
              </a:rPr>
              <a:t>гидрологические (озера, болота, водохранилища и участки старинных каналов, родники и т.п.);</a:t>
            </a:r>
          </a:p>
          <a:p>
            <a:pPr>
              <a:lnSpc>
                <a:spcPct val="90000"/>
              </a:lnSpc>
            </a:pPr>
            <a:r>
              <a:rPr lang="ru-RU" sz="1600" dirty="0" smtClean="0">
                <a:cs typeface="Times New Roman" pitchFamily="18" charset="0"/>
              </a:rPr>
              <a:t>геологические (обнажение ледниковых</a:t>
            </a:r>
            <a:r>
              <a:rPr lang="en-US" sz="1600" dirty="0" smtClean="0">
                <a:cs typeface="Times New Roman" pitchFamily="18" charset="0"/>
              </a:rPr>
              <a:t> </a:t>
            </a:r>
            <a:r>
              <a:rPr lang="ru-RU" sz="1600" dirty="0" smtClean="0">
                <a:cs typeface="Times New Roman" pitchFamily="18" charset="0"/>
              </a:rPr>
              <a:t>отложений и коренных пород, крупные валуны).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11" y="4116489"/>
            <a:ext cx="3885432" cy="252028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0573" y="4099921"/>
            <a:ext cx="2160240" cy="248631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3968" y="4221088"/>
            <a:ext cx="2054530" cy="46943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6912" y="3651375"/>
            <a:ext cx="1224136" cy="29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5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980728"/>
            <a:ext cx="784887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специальные зеленые зоны</a:t>
            </a:r>
            <a:r>
              <a:rPr lang="ru-RU" dirty="0"/>
              <a:t>. </a:t>
            </a:r>
            <a:endParaRPr lang="en-US" dirty="0" smtClean="0"/>
          </a:p>
          <a:p>
            <a:endParaRPr lang="ru-RU" dirty="0"/>
          </a:p>
          <a:p>
            <a:r>
              <a:rPr lang="ru-RU" b="1" i="1" dirty="0" smtClean="0"/>
              <a:t>Зеленые </a:t>
            </a:r>
            <a:r>
              <a:rPr lang="ru-RU" b="1" i="1" dirty="0"/>
              <a:t>насаждения подразделяют на насаждения </a:t>
            </a:r>
            <a:endParaRPr lang="en-US" b="1" i="1" dirty="0" smtClean="0"/>
          </a:p>
          <a:p>
            <a:r>
              <a:rPr lang="ru-RU" dirty="0" smtClean="0"/>
              <a:t>общего</a:t>
            </a:r>
            <a:r>
              <a:rPr lang="ru-RU" dirty="0"/>
              <a:t>, </a:t>
            </a:r>
            <a:endParaRPr lang="en-US" dirty="0" smtClean="0"/>
          </a:p>
          <a:p>
            <a:r>
              <a:rPr lang="ru-RU" dirty="0" smtClean="0"/>
              <a:t>ограниченного  </a:t>
            </a:r>
            <a:endParaRPr lang="en-US" dirty="0" smtClean="0"/>
          </a:p>
          <a:p>
            <a:r>
              <a:rPr lang="ru-RU" dirty="0" smtClean="0"/>
              <a:t>специального </a:t>
            </a:r>
            <a:r>
              <a:rPr lang="ru-RU" dirty="0"/>
              <a:t>пользования. </a:t>
            </a:r>
            <a:endParaRPr lang="en-US" dirty="0" smtClean="0"/>
          </a:p>
          <a:p>
            <a:endParaRPr lang="en-US" dirty="0"/>
          </a:p>
          <a:p>
            <a:r>
              <a:rPr lang="ru-RU" b="1" dirty="0" smtClean="0"/>
              <a:t>К </a:t>
            </a:r>
            <a:r>
              <a:rPr lang="ru-RU" b="1" dirty="0"/>
              <a:t>общему </a:t>
            </a:r>
            <a:r>
              <a:rPr lang="ru-RU" dirty="0"/>
              <a:t>пользованию относятся стадионы, скверы, парки, сады, газоны, одиночные деревья на улицах. </a:t>
            </a:r>
            <a:endParaRPr lang="ru-RU" dirty="0" smtClean="0"/>
          </a:p>
          <a:p>
            <a:endParaRPr lang="ru-RU" dirty="0"/>
          </a:p>
          <a:p>
            <a:r>
              <a:rPr lang="ru-RU" b="1" dirty="0"/>
              <a:t>К ограниченному </a:t>
            </a:r>
            <a:r>
              <a:rPr lang="ru-RU" dirty="0"/>
              <a:t>пользованию относятся насаждения дворов, приусадебных участков, </a:t>
            </a:r>
            <a:r>
              <a:rPr lang="ru-RU" dirty="0" smtClean="0"/>
              <a:t>зеленые </a:t>
            </a:r>
            <a:r>
              <a:rPr lang="ru-RU" dirty="0"/>
              <a:t>массивы лечебных, детских, школьных учреждений и промышленных предприятий.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К насаждениям </a:t>
            </a:r>
            <a:r>
              <a:rPr lang="ru-RU" b="1" dirty="0"/>
              <a:t>специального</a:t>
            </a:r>
            <a:r>
              <a:rPr lang="ru-RU" dirty="0"/>
              <a:t> назначения относятся ветрозащитные и противопожарные, санитарные, мелиоративные, </a:t>
            </a:r>
            <a:r>
              <a:rPr lang="ru-RU" dirty="0" err="1"/>
              <a:t>водоохранные</a:t>
            </a:r>
            <a:r>
              <a:rPr lang="ru-RU" dirty="0"/>
              <a:t> зоны</a:t>
            </a:r>
            <a:r>
              <a:rPr lang="ru-RU" dirty="0" smtClean="0"/>
              <a:t>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2194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8923" y="1124744"/>
            <a:ext cx="8916425" cy="5546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395536" y="0"/>
            <a:ext cx="8568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prstClr val="black"/>
                </a:solidFill>
                <a:latin typeface="Verdana"/>
              </a:rPr>
              <a:t>По нормам градостроительства, площадь городского парка должна составлять не менее 15 га, сквер не менее 0,5 га.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467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39552" y="548680"/>
            <a:ext cx="8388424" cy="685800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1800" b="1" dirty="0">
                <a:latin typeface="+mj-lt"/>
              </a:rPr>
              <a:t>Санитарно-защитная зона </a:t>
            </a:r>
            <a:r>
              <a:rPr lang="ru-RU" sz="1800" dirty="0">
                <a:latin typeface="+mj-lt"/>
              </a:rPr>
              <a:t>– полоса, отделяющая промышленное предприятие или загрязненный участок от населенного пункта.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ru-RU" sz="1800" dirty="0" smtClean="0">
                <a:latin typeface="+mj-lt"/>
              </a:rPr>
              <a:t>Для </a:t>
            </a:r>
            <a:r>
              <a:rPr lang="ru-RU" sz="1800" dirty="0">
                <a:latin typeface="+mj-lt"/>
              </a:rPr>
              <a:t>защиты жилых массивов от промышленных, животноводческих и других промышленных и сельскохозяйственных объектов необходимо иметь защитную зеленую полосу шириной от 100 до 1500 </a:t>
            </a:r>
            <a:r>
              <a:rPr lang="ru-RU" sz="1800" dirty="0" smtClean="0">
                <a:latin typeface="+mj-lt"/>
              </a:rPr>
              <a:t>м.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b="1" i="1" dirty="0" smtClean="0">
                <a:latin typeface="+mj-lt"/>
                <a:cs typeface="Arial" pitchFamily="34" charset="0"/>
              </a:rPr>
              <a:t>размеры СЗЗ для предприятий </a:t>
            </a: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r>
              <a:rPr lang="ru-RU" sz="1600" i="1" dirty="0" smtClean="0">
                <a:latin typeface="+mj-lt"/>
                <a:cs typeface="Arial" pitchFamily="34" charset="0"/>
              </a:rPr>
              <a:t>Первого  класса  опасности -1000 м, </a:t>
            </a:r>
          </a:p>
          <a:p>
            <a:pPr marL="0">
              <a:spcBef>
                <a:spcPts val="0"/>
              </a:spcBef>
              <a:buFont typeface="Arial" charset="0"/>
              <a:buChar char="•"/>
              <a:defRPr/>
            </a:pPr>
            <a:r>
              <a:rPr lang="ru-RU" sz="1600" i="1" dirty="0" smtClean="0">
                <a:latin typeface="+mj-lt"/>
                <a:cs typeface="Arial" pitchFamily="34" charset="0"/>
              </a:rPr>
              <a:t>для   второго — 500 м, </a:t>
            </a:r>
          </a:p>
          <a:p>
            <a:pPr marL="0">
              <a:spcBef>
                <a:spcPts val="0"/>
              </a:spcBef>
              <a:buFont typeface="Arial" charset="0"/>
              <a:buChar char="•"/>
              <a:defRPr/>
            </a:pPr>
            <a:r>
              <a:rPr lang="ru-RU" sz="1600" i="1" dirty="0" smtClean="0">
                <a:latin typeface="+mj-lt"/>
                <a:cs typeface="Arial" pitchFamily="34" charset="0"/>
              </a:rPr>
              <a:t>для   третьего — 300 м,</a:t>
            </a:r>
          </a:p>
          <a:p>
            <a:pPr marL="0">
              <a:spcBef>
                <a:spcPts val="0"/>
              </a:spcBef>
              <a:buFont typeface="Arial" charset="0"/>
              <a:buChar char="•"/>
              <a:defRPr/>
            </a:pPr>
            <a:r>
              <a:rPr lang="ru-RU" sz="1600" i="1" dirty="0" smtClean="0">
                <a:latin typeface="+mj-lt"/>
                <a:cs typeface="Arial" pitchFamily="34" charset="0"/>
              </a:rPr>
              <a:t> для   четвертого — 100 м, </a:t>
            </a:r>
          </a:p>
          <a:p>
            <a:pPr marL="0">
              <a:spcBef>
                <a:spcPts val="0"/>
              </a:spcBef>
              <a:buFont typeface="Arial" charset="0"/>
              <a:buChar char="•"/>
              <a:defRPr/>
            </a:pPr>
            <a:r>
              <a:rPr lang="ru-RU" sz="1600" i="1" dirty="0" smtClean="0">
                <a:latin typeface="+mj-lt"/>
                <a:cs typeface="Arial" pitchFamily="34" charset="0"/>
              </a:rPr>
              <a:t>для  неопасных — 50 м. </a:t>
            </a: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endParaRPr lang="ru-RU" sz="1800" dirty="0">
              <a:latin typeface="+mj-lt"/>
              <a:cs typeface="Arial" pitchFamily="34" charset="0"/>
            </a:endParaRP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r>
              <a:rPr lang="ru-RU" sz="1800" b="1" dirty="0" smtClean="0">
                <a:latin typeface="+mj-lt"/>
                <a:cs typeface="Arial" pitchFamily="34" charset="0"/>
              </a:rPr>
              <a:t>В пределах СЗЗ </a:t>
            </a:r>
            <a:r>
              <a:rPr lang="ru-RU" sz="1800" b="1" i="1" u="sng" dirty="0" smtClean="0">
                <a:latin typeface="+mj-lt"/>
                <a:cs typeface="Arial" pitchFamily="34" charset="0"/>
              </a:rPr>
              <a:t>запрещена</a:t>
            </a:r>
            <a:r>
              <a:rPr lang="ru-RU" sz="1800" b="1" dirty="0" smtClean="0">
                <a:latin typeface="+mj-lt"/>
                <a:cs typeface="Arial" pitchFamily="34" charset="0"/>
              </a:rPr>
              <a:t> </a:t>
            </a: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r>
              <a:rPr lang="ru-RU" sz="1800" dirty="0" smtClean="0">
                <a:latin typeface="+mj-lt"/>
                <a:cs typeface="Arial" pitchFamily="34" charset="0"/>
              </a:rPr>
              <a:t>-жилая застройка, размещение дачных участков, </a:t>
            </a: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r>
              <a:rPr lang="ru-RU" sz="1800" dirty="0" smtClean="0">
                <a:latin typeface="+mj-lt"/>
                <a:cs typeface="Arial" pitchFamily="34" charset="0"/>
              </a:rPr>
              <a:t> -размещение предприятий пищевой промышленности,</a:t>
            </a: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r>
              <a:rPr lang="ru-RU" sz="1800" dirty="0" smtClean="0">
                <a:latin typeface="+mj-lt"/>
                <a:cs typeface="Arial" pitchFamily="34" charset="0"/>
              </a:rPr>
              <a:t>-водозаборы  питьевой воды.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1800" dirty="0" smtClean="0">
                <a:latin typeface="+mj-lt"/>
                <a:cs typeface="Arial" pitchFamily="34" charset="0"/>
              </a:rPr>
              <a:t>-размещение лечебных, оздоровительные комплексов</a:t>
            </a:r>
          </a:p>
          <a:p>
            <a:pPr marL="0" indent="0">
              <a:spcBef>
                <a:spcPts val="0"/>
              </a:spcBef>
              <a:buFontTx/>
              <a:buChar char="-"/>
              <a:defRPr/>
            </a:pPr>
            <a:r>
              <a:rPr lang="ru-RU" sz="1800" dirty="0" smtClean="0">
                <a:latin typeface="+mj-lt"/>
                <a:cs typeface="Arial" pitchFamily="34" charset="0"/>
              </a:rPr>
              <a:t>размещение образовательных учреждений</a:t>
            </a:r>
          </a:p>
          <a:p>
            <a:pPr marL="0">
              <a:spcBef>
                <a:spcPts val="0"/>
              </a:spcBef>
              <a:buFont typeface="Arial" charset="0"/>
              <a:buNone/>
              <a:defRPr/>
            </a:pPr>
            <a:r>
              <a:rPr lang="ru-RU" sz="1800" b="1" dirty="0" smtClean="0">
                <a:latin typeface="+mj-lt"/>
                <a:cs typeface="Arial" pitchFamily="34" charset="0"/>
              </a:rPr>
              <a:t>В границах СЗЗ </a:t>
            </a:r>
            <a:r>
              <a:rPr lang="ru-RU" sz="1800" b="1" u="sng" dirty="0" smtClean="0">
                <a:latin typeface="+mj-lt"/>
                <a:cs typeface="Arial" pitchFamily="34" charset="0"/>
              </a:rPr>
              <a:t>допускается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1800" dirty="0" smtClean="0">
                <a:latin typeface="+mj-lt"/>
                <a:cs typeface="Arial" pitchFamily="34" charset="0"/>
              </a:rPr>
              <a:t>-размещение  нежилых помещений,  складов,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1800" dirty="0" smtClean="0">
                <a:latin typeface="+mj-lt"/>
                <a:cs typeface="Arial" pitchFamily="34" charset="0"/>
              </a:rPr>
              <a:t>-коммуникаций,  ЛЭП,  </a:t>
            </a:r>
            <a:r>
              <a:rPr lang="ru-RU" sz="1800" dirty="0" err="1" smtClean="0">
                <a:latin typeface="+mj-lt"/>
                <a:cs typeface="Arial" pitchFamily="34" charset="0"/>
              </a:rPr>
              <a:t>нефте</a:t>
            </a:r>
            <a:r>
              <a:rPr lang="ru-RU" sz="1800" dirty="0" smtClean="0">
                <a:latin typeface="+mj-lt"/>
                <a:cs typeface="Arial" pitchFamily="34" charset="0"/>
              </a:rPr>
              <a:t>- газопроводов, </a:t>
            </a:r>
            <a:endParaRPr lang="ru-RU" sz="18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09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57188" y="260648"/>
            <a:ext cx="8715375" cy="144016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2400" dirty="0"/>
              <a:t>Размеры санитарно-защитных </a:t>
            </a:r>
            <a:r>
              <a:rPr lang="ru-RU" sz="2400" dirty="0" smtClean="0"/>
              <a:t>зон</a:t>
            </a:r>
            <a:endParaRPr lang="ru-RU" sz="1800" b="0" dirty="0">
              <a:effectLst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/>
          </p:nvPr>
        </p:nvGraphicFramePr>
        <p:xfrm>
          <a:off x="78688" y="683096"/>
          <a:ext cx="8802805" cy="6188070"/>
        </p:xfrm>
        <a:graphic>
          <a:graphicData uri="http://schemas.openxmlformats.org/drawingml/2006/table">
            <a:tbl>
              <a:tblPr/>
              <a:tblGrid>
                <a:gridCol w="5796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5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2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b="1" dirty="0">
                          <a:latin typeface="Arial"/>
                          <a:ea typeface="Calibri"/>
                          <a:cs typeface="Times New Roman"/>
                        </a:rPr>
                        <a:t>Комплекс, предприятие и отдельный объект</a:t>
                      </a:r>
                      <a:endParaRPr lang="ru-RU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200" b="1" dirty="0">
                          <a:latin typeface="Arial"/>
                          <a:ea typeface="Calibri"/>
                          <a:cs typeface="Times New Roman"/>
                        </a:rPr>
                        <a:t>Размер санитарно-защитной зоны, м</a:t>
                      </a:r>
                      <a:endParaRPr lang="ru-RU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2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Теплицы и парники на техническом  </a:t>
                      </a:r>
                      <a:r>
                        <a:rPr lang="ru-RU" sz="1400" b="1" dirty="0" smtClean="0">
                          <a:latin typeface="Arial"/>
                          <a:ea typeface="Calibri"/>
                          <a:cs typeface="Times New Roman"/>
                        </a:rPr>
                        <a:t>обогреве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Не нормируется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Теплицы на мусоре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300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Полеводческие станы тракторных бригад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100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Стационарные зерноочистительные сушильные пункты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100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44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Пункты по сортировке, тарированию и упаковке готовой продукции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50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Предприятия по переработке, хранению плодов и овощей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100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Предприятия по переработке технических культур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300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Свеклосахарные заводы с </a:t>
                      </a:r>
                      <a:r>
                        <a:rPr lang="ru-RU" sz="1400" b="1" dirty="0" err="1">
                          <a:latin typeface="Arial"/>
                          <a:ea typeface="Calibri"/>
                          <a:cs typeface="Times New Roman"/>
                        </a:rPr>
                        <a:t>жомохранилищем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300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Спиртозаводы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100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Сыроваренные и маслобойные заводы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100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Мясокомбинаты 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500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Бойни крупного и мелкого рогатого скота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500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Бойни мелких животных и птиц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300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Предприятия по первичной обработке шерсти и шкур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300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Предприятия по производству кормов, кормосмесей и др.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100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Предприятия по получению мясокостной муки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1000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53899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 smtClean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Агрокомплексы хранения минеральных удобрений, пестицидов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 smtClean="0">
                          <a:latin typeface="Calibri"/>
                          <a:ea typeface="Calibri"/>
                          <a:cs typeface="Times New Roman"/>
                        </a:rPr>
                        <a:t>1500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Площадки для компостирования твердых отбросов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/>
                          <a:ea typeface="Calibri"/>
                          <a:cs typeface="Times New Roman"/>
                        </a:rPr>
                        <a:t>500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>
                          <a:latin typeface="Arial"/>
                          <a:ea typeface="Calibri"/>
                          <a:cs typeface="Times New Roman"/>
                        </a:rPr>
                        <a:t>Склады горючего</a:t>
                      </a:r>
                      <a:endParaRPr lang="ru-RU" sz="1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 smtClean="0">
                          <a:latin typeface="Arial"/>
                          <a:ea typeface="Calibri"/>
                          <a:cs typeface="Times New Roman"/>
                        </a:rPr>
                        <a:t>100</a:t>
                      </a:r>
                      <a:endParaRPr lang="ru-RU" sz="1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6724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Кладбища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ru-RU" sz="1400" b="1" dirty="0">
                          <a:latin typeface="Arial" pitchFamily="34" charset="0"/>
                          <a:ea typeface="Calibri"/>
                          <a:cs typeface="Arial" pitchFamily="34" charset="0"/>
                        </a:rPr>
                        <a:t>2300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027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Прямоугольник 1"/>
          <p:cNvSpPr>
            <a:spLocks noChangeArrowheads="1"/>
          </p:cNvSpPr>
          <p:nvPr/>
        </p:nvSpPr>
        <p:spPr bwMode="auto">
          <a:xfrm>
            <a:off x="395536" y="764704"/>
            <a:ext cx="8503915" cy="5201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Почва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— рыхлый слой поверхностных твердых пород вместе с включенными в него водами, воздухом,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живыми 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организмами и продуктами их жизнедеятельности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0850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Плодородие почвы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 способность почвы обеспечивать растения усвояемыми питательными веществами, влагой и др. и давать урожай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indent="450850"/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Факторы плодородия :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содержание питательных веществ (азота, фосфора, калия,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кальция)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наличие влаги в течение всего вегетационного периода</a:t>
            </a:r>
          </a:p>
          <a:p>
            <a:pPr marL="342900" indent="-342900">
              <a:buFont typeface="Arial" pitchFamily="34" charset="0"/>
              <a:buChar char="•"/>
              <a:defRPr/>
            </a:pP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аэрация почв</a:t>
            </a:r>
          </a:p>
          <a:p>
            <a:pPr indent="450850"/>
            <a:r>
              <a:rPr lang="ru-RU" sz="2000" dirty="0" smtClean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0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83568" y="908720"/>
            <a:ext cx="799288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Ключевыми факторами, влияющими на биоразнообразие</a:t>
            </a:r>
            <a:r>
              <a:rPr lang="ru-RU" sz="2400" b="1" dirty="0" smtClean="0"/>
              <a:t>, являются</a:t>
            </a:r>
          </a:p>
          <a:p>
            <a:r>
              <a:rPr lang="ru-RU" sz="2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smtClean="0"/>
              <a:t>изменения </a:t>
            </a:r>
            <a:r>
              <a:rPr lang="ru-RU" sz="2400" dirty="0"/>
              <a:t>в землепользовании, </a:t>
            </a:r>
            <a:endParaRPr lang="ru-RU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smtClean="0"/>
              <a:t>прямое </a:t>
            </a:r>
            <a:r>
              <a:rPr lang="ru-RU" sz="2400" dirty="0"/>
              <a:t>использование живых организмов (например, охота), </a:t>
            </a:r>
            <a:endParaRPr lang="ru-RU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smtClean="0"/>
              <a:t>изменение </a:t>
            </a:r>
            <a:r>
              <a:rPr lang="ru-RU" sz="2400" dirty="0"/>
              <a:t>климата, </a:t>
            </a:r>
            <a:endParaRPr lang="ru-RU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smtClean="0"/>
              <a:t>загрязнение </a:t>
            </a:r>
            <a:r>
              <a:rPr lang="ru-RU" sz="2400" dirty="0"/>
              <a:t>окружающей среды </a:t>
            </a:r>
            <a:r>
              <a:rPr lang="ru-RU" sz="2400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sz="2400" dirty="0" smtClean="0"/>
              <a:t>распространение </a:t>
            </a:r>
            <a:r>
              <a:rPr lang="ru-RU" sz="2400" dirty="0"/>
              <a:t>инвазивных видов. </a:t>
            </a:r>
            <a:endParaRPr lang="ru-RU" sz="2400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553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620688"/>
            <a:ext cx="8352928" cy="50023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ea typeface="Verdana" panose="020B0604030504040204" pitchFamily="34" charset="0"/>
                <a:cs typeface="Verdana" panose="020B0604030504040204" pitchFamily="34" charset="0"/>
              </a:rPr>
              <a:t>«Предупреждение ученых мира человечеству: второе уведомление» </a:t>
            </a:r>
            <a:r>
              <a:rPr lang="ru-RU" sz="1800" i="1" dirty="0" smtClean="0">
                <a:ea typeface="Verdana" panose="020B0604030504040204" pitchFamily="34" charset="0"/>
                <a:cs typeface="Verdana" panose="020B0604030504040204" pitchFamily="34" charset="0"/>
              </a:rPr>
              <a:t>подписали </a:t>
            </a:r>
            <a:r>
              <a:rPr lang="ru-RU" sz="1800" i="1" dirty="0">
                <a:ea typeface="Verdana" panose="020B0604030504040204" pitchFamily="34" charset="0"/>
                <a:cs typeface="Verdana" panose="020B0604030504040204" pitchFamily="34" charset="0"/>
              </a:rPr>
              <a:t>15 тысяч специалистов из 184 стран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i="1" dirty="0"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sz="1800" i="1" dirty="0"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1800" i="1" dirty="0" smtClean="0">
                <a:ea typeface="Verdana" panose="020B0604030504040204" pitchFamily="34" charset="0"/>
                <a:cs typeface="Verdana" panose="020B0604030504040204" pitchFamily="34" charset="0"/>
              </a:rPr>
              <a:t>З</a:t>
            </a:r>
            <a:r>
              <a:rPr lang="ru-RU" sz="1800" dirty="0" smtClean="0">
                <a:ea typeface="Verdana" panose="020B0604030504040204" pitchFamily="34" charset="0"/>
                <a:cs typeface="Verdana" panose="020B0604030504040204" pitchFamily="34" charset="0"/>
              </a:rPr>
              <a:t>а</a:t>
            </a: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 последние 25 лет: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 количество пресной воды на душу населения сократилось на 26%;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 снизились уловы дикой рыбы, несмотря на меры по их повышению;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 число «мертвых» зон океана увеличилось на 75%;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 потеряно 1,2 миллиона квадратных километров лесных угодий, большую часть которых переработали для использования в сельском хозяйстве;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>
                <a:ea typeface="Verdana" panose="020B0604030504040204" pitchFamily="34" charset="0"/>
                <a:cs typeface="Verdana" panose="020B0604030504040204" pitchFamily="34" charset="0"/>
              </a:rPr>
              <a:t>—</a:t>
            </a: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 численность млекопитающих, рептилий, амфибий, птиц и рыб сократилась на 29</a:t>
            </a:r>
            <a:r>
              <a:rPr lang="ru-RU" sz="1800" dirty="0" smtClean="0">
                <a:ea typeface="Verdana" panose="020B0604030504040204" pitchFamily="34" charset="0"/>
                <a:cs typeface="Verdana" panose="020B0604030504040204" pitchFamily="34" charset="0"/>
              </a:rPr>
              <a:t>%.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400" i="1" dirty="0" smtClean="0"/>
              <a:t>из </a:t>
            </a:r>
            <a:r>
              <a:rPr lang="ru-RU" sz="1400" i="1" dirty="0"/>
              <a:t>8 млн видов растений и животных, включая 5,5 млн видов насекомых, миллиону грозит вымирание, в том числе в ближайшие десятилетия</a:t>
            </a:r>
            <a:r>
              <a:rPr lang="ru-RU" sz="1400" i="1" dirty="0" smtClean="0"/>
              <a:t>. </a:t>
            </a:r>
            <a:r>
              <a:rPr lang="ru-RU" sz="1400" i="1" dirty="0"/>
              <a:t>Более 40% видов амфибий, почти 33% кораллов и более трети всех морских млекопитающих находятся под угрозой исчезновения.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>
                <a:ea typeface="Verdana" panose="020B0604030504040204" pitchFamily="34" charset="0"/>
                <a:cs typeface="Verdana" panose="020B0604030504040204" pitchFamily="34" charset="0"/>
              </a:rPr>
              <a:t>— </a:t>
            </a:r>
            <a:r>
              <a:rPr lang="ru-RU" sz="1800" dirty="0" smtClean="0"/>
              <a:t>в </a:t>
            </a:r>
            <a:r>
              <a:rPr lang="ru-RU" sz="1800" dirty="0"/>
              <a:t>год человек добывает около 60 млрд тонн возобновляемых и </a:t>
            </a:r>
            <a:r>
              <a:rPr lang="ru-RU" sz="1800" dirty="0" err="1"/>
              <a:t>невозобновляемых</a:t>
            </a:r>
            <a:r>
              <a:rPr lang="ru-RU" sz="1800" dirty="0"/>
              <a:t> ресурсов, что почти в два раза больше, чем в 1980 году</a:t>
            </a:r>
            <a:r>
              <a:rPr lang="ru-RU" sz="1800" dirty="0" smtClean="0"/>
              <a:t>.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12226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dirty="0">
                <a:ea typeface="Verdana" panose="020B0604030504040204" pitchFamily="34" charset="0"/>
                <a:cs typeface="Verdana" panose="020B0604030504040204" pitchFamily="34" charset="0"/>
              </a:rPr>
              <a:t>Меры, с помощью которых можно обратить вспять негативные </a:t>
            </a:r>
            <a:r>
              <a:rPr lang="ru-RU" dirty="0" smtClean="0">
                <a:ea typeface="Verdana" panose="020B0604030504040204" pitchFamily="34" charset="0"/>
                <a:cs typeface="Verdana" panose="020B0604030504040204" pitchFamily="34" charset="0"/>
              </a:rPr>
              <a:t>тенденции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dirty="0" smtClean="0"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ru-RU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ru-RU" dirty="0" smtClean="0">
                <a:ea typeface="Verdana" panose="020B0604030504040204" pitchFamily="34" charset="0"/>
                <a:cs typeface="Verdana" panose="020B0604030504040204" pitchFamily="34" charset="0"/>
              </a:rPr>
              <a:t>создание </a:t>
            </a:r>
            <a:r>
              <a:rPr lang="ru-RU" dirty="0">
                <a:ea typeface="Verdana" panose="020B0604030504040204" pitchFamily="34" charset="0"/>
                <a:cs typeface="Verdana" panose="020B0604030504040204" pitchFamily="34" charset="0"/>
              </a:rPr>
              <a:t>новых наземных и морских заповедников,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ru-RU" dirty="0">
                <a:ea typeface="Verdana" panose="020B0604030504040204" pitchFamily="34" charset="0"/>
                <a:cs typeface="Verdana" panose="020B0604030504040204" pitchFamily="34" charset="0"/>
              </a:rPr>
              <a:t>более строгий контроль браконьерства,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ru-RU" dirty="0">
                <a:ea typeface="Verdana" panose="020B0604030504040204" pitchFamily="34" charset="0"/>
                <a:cs typeface="Verdana" panose="020B0604030504040204" pitchFamily="34" charset="0"/>
              </a:rPr>
              <a:t>поощрение перехода к пище на растительной основе, </a:t>
            </a:r>
          </a:p>
          <a:p>
            <a:pPr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ru-RU" dirty="0">
                <a:ea typeface="Verdana" panose="020B0604030504040204" pitchFamily="34" charset="0"/>
                <a:cs typeface="Verdana" panose="020B0604030504040204" pitchFamily="34" charset="0"/>
              </a:rPr>
              <a:t>массовое использование возобновляемых источников энергии и других «зеленых» технологий.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480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07504" y="0"/>
            <a:ext cx="9036496" cy="50023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b="1" dirty="0">
                <a:ea typeface="Verdana" panose="020B0604030504040204" pitchFamily="34" charset="0"/>
                <a:cs typeface="Verdana" panose="020B0604030504040204" pitchFamily="34" charset="0"/>
              </a:rPr>
              <a:t>«Предупреждение ученых мира человечеству: второе уведомление» подписали 15 тысяч специалистов из 184 стран </a:t>
            </a:r>
            <a:endParaRPr lang="ru-RU" sz="1800" dirty="0"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/>
            </a:r>
            <a:b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Вот что ухудшилось за последние 25 лет: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 количество пресной воды на душу населения сократилось на 26%;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 снизились уловы дикой рыбы, несмотря на меры по их повышению;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 число «мертвых» зон океана увеличилось на 75%;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 потеряно 1,2 миллиона квадратных километров лесных угодий, большую часть которых переработали для использования в сельском хозяйстве;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 продолжился значительный рост глобальных выбросов углерода и средних температур;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 население планеты выросло на 35%;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 численность млекопитающих, рептилий, амфибий, птиц и рыб сократилась на 29%.</a:t>
            </a:r>
          </a:p>
          <a:p>
            <a:pPr>
              <a:spcBef>
                <a:spcPts val="0"/>
              </a:spcBef>
              <a:buFontTx/>
              <a:buChar char="-"/>
            </a:pPr>
            <a:r>
              <a:rPr lang="ru-RU" sz="1800" dirty="0"/>
              <a:t>в год человек добывает около 60 млрд тонн возобновляемых и </a:t>
            </a:r>
            <a:r>
              <a:rPr lang="ru-RU" sz="1800" dirty="0" err="1"/>
              <a:t>невозобновляемых</a:t>
            </a:r>
            <a:r>
              <a:rPr lang="ru-RU" sz="1800" dirty="0"/>
              <a:t> ресурсов, что почти в два раза больше, чем в 1980 году.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 smtClean="0">
                <a:ea typeface="Verdana" panose="020B0604030504040204" pitchFamily="34" charset="0"/>
                <a:cs typeface="Verdana" panose="020B0604030504040204" pitchFamily="34" charset="0"/>
              </a:rPr>
              <a:t>меры</a:t>
            </a: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, с помощью которых можно обратить вспять негативные тенденции.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— создание новых наземных и морских заповедников,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более строгий контроль браконьерства,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расширение образовательных программ по планированию семьи,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поощрение перехода к пище на растительной основе,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ea typeface="Verdana" panose="020B0604030504040204" pitchFamily="34" charset="0"/>
                <a:cs typeface="Verdana" panose="020B0604030504040204" pitchFamily="34" charset="0"/>
              </a:rPr>
              <a:t>массовое использование возобновляемых источников энергии и других «зеленых» технологий.</a:t>
            </a:r>
          </a:p>
        </p:txBody>
      </p:sp>
    </p:spTree>
    <p:extLst>
      <p:ext uri="{BB962C8B-B14F-4D97-AF65-F5344CB8AC3E}">
        <p14:creationId xmlns:p14="http://schemas.microsoft.com/office/powerpoint/2010/main" val="36214304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-26779" y="116632"/>
            <a:ext cx="9036496" cy="621101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«Экосистемы, виды, дикие популяции, местные сорта и породы домашних растений и животных сокращаются, снижаются или исчезают. Необходима взаимосвязанная база жизни на Земле становится все меньше и все больше изнашивается. Эта потеря — прямой результат человеческой деятельности и является непосредственной угрозой благополучию человека во всех уголках Земли», — заявил профессор Йозеф </a:t>
            </a:r>
            <a:r>
              <a:rPr lang="ru-RU" sz="3400" dirty="0" err="1"/>
              <a:t>Сеттеле</a:t>
            </a:r>
            <a:r>
              <a:rPr lang="ru-RU" sz="3400" dirty="0"/>
              <a:t> из Германии.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Ученые предостерегают, что из 8 млн видов растений и животных, включая 5,5 млн видов насекомых, миллиону грозит вымирание, в том числе в ближайшие десятилетия. Средняя численность местных видов животных и растений сократилась как минимум на 20%, в основном с 1900 года. Более 40% видов амфибий, почти 33% кораллов и более трети всех морских млекопитающих находятся под угрозой исчезновения. Также под угрозой вымирания 10% насекомых.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До 2016 года уже вымерло около 20% животных, которых используют в домашнем хозяйстве. На данный момент еще около тысячи разновидностей остаются под угрозой исчезновения.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Отдельной проблемой для окружающей среды является пластик. Из-за него уровень загрязнения планеты вырос в 10 раз. Ежегодно в Мировой океан сбрасывается 300—400 млн тонн различных токсичных отходов, удобрений, пластика и так далее.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3400" dirty="0"/>
              <a:t>Исследователи уверены, если сейчас будут предприняты глобальные меры для сохранения окружающей среды, то негативная тенденция продлится лишь до 2050 года.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29166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548680"/>
            <a:ext cx="828092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Ключевыми факторами, влияющими на биоразнообразие</a:t>
            </a:r>
            <a:r>
              <a:rPr lang="ru-RU" dirty="0" smtClean="0"/>
              <a:t>, являются</a:t>
            </a:r>
          </a:p>
          <a:p>
            <a:r>
              <a:rPr lang="ru-RU" dirty="0" smtClean="0"/>
              <a:t>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/>
              <a:t>изменения </a:t>
            </a:r>
            <a:r>
              <a:rPr lang="ru-RU" dirty="0"/>
              <a:t>в землепользовании,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/>
              <a:t>прямое </a:t>
            </a:r>
            <a:r>
              <a:rPr lang="ru-RU" dirty="0"/>
              <a:t>использование живых организмов (например, охота),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/>
              <a:t>изменение </a:t>
            </a:r>
            <a:r>
              <a:rPr lang="ru-RU" dirty="0"/>
              <a:t>климата,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dirty="0" smtClean="0"/>
              <a:t>загрязнение </a:t>
            </a:r>
            <a:r>
              <a:rPr lang="ru-RU" dirty="0"/>
              <a:t>окружающей среды </a:t>
            </a:r>
            <a:r>
              <a:rPr lang="ru-RU" dirty="0" smtClean="0"/>
              <a:t> </a:t>
            </a:r>
            <a:r>
              <a:rPr lang="ru-RU" dirty="0"/>
              <a:t>распространение инвазивных видов. </a:t>
            </a: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 smtClean="0"/>
          </a:p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Человек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изменил вид примерно 75% суши и тем или иным образом повлиял на 40% акватории Мирового океана. </a:t>
            </a:r>
            <a:endParaRPr lang="ru-RU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Например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к 2000 году человечество уничтожило свыше 85% болот, существовавших по состоянию на 1700 год. </a:t>
            </a:r>
            <a:endParaRPr lang="ru-RU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Кроме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того, более трети поверхности суши сейчас используется для нужд сельского хозяйства (12% всей не покрытой льдом суши занято под выращивание растений и 25% — под выпас скота). Промышленное рыболовство ведется более чем на 55% площади Мирового океана и около трети промышленных рыб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вылавливается избыточно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3492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67544" y="908720"/>
            <a:ext cx="777686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естественное</a:t>
            </a:r>
            <a:r>
              <a:rPr lang="ru-RU" dirty="0"/>
              <a:t> (потенциальное) плодородие - обусловлено общим запасом в почве питательных веществ </a:t>
            </a:r>
            <a:r>
              <a:rPr lang="ru-RU" dirty="0" smtClean="0"/>
              <a:t>и влаги</a:t>
            </a:r>
            <a:r>
              <a:rPr lang="ru-RU" dirty="0"/>
              <a:t>, зависящее от природных факторов (гумуса, механического состава)</a:t>
            </a:r>
            <a:endParaRPr lang="en-US" dirty="0" smtClean="0"/>
          </a:p>
          <a:p>
            <a:endParaRPr lang="ru-RU" dirty="0"/>
          </a:p>
          <a:p>
            <a:r>
              <a:rPr lang="ru-RU" b="1" dirty="0"/>
              <a:t>искусственное</a:t>
            </a:r>
            <a:r>
              <a:rPr lang="ru-RU" dirty="0"/>
              <a:t> плодородие - воспроизводимое путем агротехнических мероприятий и </a:t>
            </a:r>
            <a:r>
              <a:rPr lang="ru-RU" dirty="0" smtClean="0"/>
              <a:t>мелиорации</a:t>
            </a:r>
            <a:r>
              <a:rPr lang="ru-RU" dirty="0"/>
              <a:t>, зависящее, от культуры земледелия. </a:t>
            </a:r>
            <a:endParaRPr lang="ru-RU" dirty="0" smtClean="0"/>
          </a:p>
          <a:p>
            <a:r>
              <a:rPr lang="ru-RU" dirty="0" smtClean="0"/>
              <a:t>Главный </a:t>
            </a:r>
            <a:r>
              <a:rPr lang="ru-RU" dirty="0"/>
              <a:t>прием регулирования запасов питательных веществ в почве— внесение минеральных и органических удобрений. Влажность регулируется через гидротехнические мероприятия.</a:t>
            </a:r>
          </a:p>
          <a:p>
            <a:r>
              <a:rPr lang="ru-RU" dirty="0" smtClean="0"/>
              <a:t> </a:t>
            </a:r>
            <a:endParaRPr lang="en-US" dirty="0" smtClean="0"/>
          </a:p>
          <a:p>
            <a:endParaRPr lang="ru-RU" dirty="0"/>
          </a:p>
          <a:p>
            <a:r>
              <a:rPr lang="ru-RU" dirty="0"/>
              <a:t>Рациональное сочетание естественного и искусственного плодородия образует </a:t>
            </a:r>
            <a:r>
              <a:rPr lang="ru-RU" b="1" dirty="0"/>
              <a:t>эффективное</a:t>
            </a:r>
            <a:r>
              <a:rPr lang="ru-RU" dirty="0"/>
              <a:t> плодородие. </a:t>
            </a:r>
          </a:p>
        </p:txBody>
      </p:sp>
    </p:spTree>
    <p:extLst>
      <p:ext uri="{BB962C8B-B14F-4D97-AF65-F5344CB8AC3E}">
        <p14:creationId xmlns:p14="http://schemas.microsoft.com/office/powerpoint/2010/main" val="100547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5" descr="humu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04" y="1628800"/>
            <a:ext cx="8633311" cy="4693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6" name="Прямоугольник 2"/>
          <p:cNvSpPr>
            <a:spLocks noChangeArrowheads="1"/>
          </p:cNvSpPr>
          <p:nvPr/>
        </p:nvSpPr>
        <p:spPr bwMode="auto">
          <a:xfrm>
            <a:off x="2987824" y="1052736"/>
            <a:ext cx="304958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b="1" dirty="0">
                <a:latin typeface="Times New Roman" pitchFamily="18" charset="0"/>
              </a:rPr>
              <a:t>Карта гумуса почв, кг С/м2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88640"/>
            <a:ext cx="8553429" cy="841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Прямоугольник 1"/>
          <p:cNvSpPr>
            <a:spLocks noChangeArrowheads="1"/>
          </p:cNvSpPr>
          <p:nvPr/>
        </p:nvSpPr>
        <p:spPr bwMode="auto">
          <a:xfrm>
            <a:off x="714375" y="285750"/>
            <a:ext cx="79295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latin typeface="Times New Roman" pitchFamily="18" charset="0"/>
                <a:cs typeface="Times New Roman" pitchFamily="18" charset="0"/>
              </a:rPr>
              <a:t>Земельный фонд Республики Беларусь</a:t>
            </a:r>
          </a:p>
        </p:txBody>
      </p:sp>
      <p:sp>
        <p:nvSpPr>
          <p:cNvPr id="30723" name="Прямоугольник 2"/>
          <p:cNvSpPr>
            <a:spLocks noChangeArrowheads="1"/>
          </p:cNvSpPr>
          <p:nvPr/>
        </p:nvSpPr>
        <p:spPr bwMode="auto">
          <a:xfrm>
            <a:off x="179512" y="908720"/>
            <a:ext cx="882047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450850"/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Земельный фонд Республики Беларусь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– </a:t>
            </a:r>
          </a:p>
          <a:p>
            <a:pPr indent="450850"/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площадь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страны, </a:t>
            </a:r>
            <a:r>
              <a:rPr lang="ru-RU" sz="2000" b="1" dirty="0" smtClean="0">
                <a:latin typeface="Times New Roman" pitchFamily="18" charset="0"/>
                <a:cs typeface="Times New Roman" pitchFamily="18" charset="0"/>
              </a:rPr>
              <a:t>20759,6 </a:t>
            </a:r>
            <a:r>
              <a:rPr lang="ru-RU" sz="2000" b="1" dirty="0">
                <a:latin typeface="Times New Roman" pitchFamily="18" charset="0"/>
                <a:cs typeface="Times New Roman" pitchFamily="18" charset="0"/>
              </a:rPr>
              <a:t>тыс. га. </a:t>
            </a:r>
          </a:p>
        </p:txBody>
      </p:sp>
      <p:sp>
        <p:nvSpPr>
          <p:cNvPr id="30724" name="Прямоугольник 3"/>
          <p:cNvSpPr>
            <a:spLocks noChangeArrowheads="1"/>
          </p:cNvSpPr>
          <p:nvPr/>
        </p:nvSpPr>
        <p:spPr bwMode="auto">
          <a:xfrm>
            <a:off x="539552" y="1484784"/>
            <a:ext cx="7992888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en-US" sz="2000" dirty="0" smtClean="0">
              <a:latin typeface="+mn-lt"/>
              <a:cs typeface="Times New Roman" pitchFamily="18" charset="0"/>
            </a:endParaRPr>
          </a:p>
          <a:p>
            <a:r>
              <a:rPr lang="ru-RU" sz="2000" dirty="0" smtClean="0">
                <a:latin typeface="+mn-lt"/>
                <a:cs typeface="Times New Roman" pitchFamily="18" charset="0"/>
              </a:rPr>
              <a:t>В </a:t>
            </a:r>
            <a:r>
              <a:rPr lang="ru-RU" sz="2000" dirty="0">
                <a:latin typeface="+mn-lt"/>
                <a:cs typeface="Times New Roman" pitchFamily="18" charset="0"/>
              </a:rPr>
              <a:t>его структуре </a:t>
            </a:r>
            <a:r>
              <a:rPr lang="ru-RU" sz="2000" u="sng" dirty="0">
                <a:latin typeface="+mn-lt"/>
                <a:cs typeface="Times New Roman" pitchFamily="18" charset="0"/>
              </a:rPr>
              <a:t>наибольшую</a:t>
            </a:r>
            <a:r>
              <a:rPr lang="ru-RU" sz="2000" dirty="0">
                <a:latin typeface="+mn-lt"/>
                <a:cs typeface="Times New Roman" pitchFamily="18" charset="0"/>
              </a:rPr>
              <a:t> площадь занимают сельскохозяйственные земли — 9281,5 тыс</a:t>
            </a:r>
            <a:r>
              <a:rPr lang="ru-RU" sz="2000" dirty="0" smtClean="0">
                <a:latin typeface="+mn-lt"/>
                <a:cs typeface="Times New Roman" pitchFamily="18" charset="0"/>
              </a:rPr>
              <a:t>. </a:t>
            </a:r>
            <a:r>
              <a:rPr lang="ru-RU" sz="2000" dirty="0">
                <a:latin typeface="+mn-lt"/>
                <a:cs typeface="Times New Roman" pitchFamily="18" charset="0"/>
              </a:rPr>
              <a:t>га (44,7 %), </a:t>
            </a:r>
            <a:endParaRPr lang="en-US" sz="2000" dirty="0" smtClean="0">
              <a:latin typeface="+mn-lt"/>
              <a:cs typeface="Times New Roman" pitchFamily="18" charset="0"/>
            </a:endParaRPr>
          </a:p>
          <a:p>
            <a:r>
              <a:rPr lang="ru-RU" sz="2000" dirty="0" smtClean="0">
                <a:latin typeface="+mn-lt"/>
                <a:cs typeface="Times New Roman" pitchFamily="18" charset="0"/>
              </a:rPr>
              <a:t>лесные </a:t>
            </a:r>
            <a:r>
              <a:rPr lang="ru-RU" sz="2000" dirty="0">
                <a:latin typeface="+mn-lt"/>
                <a:cs typeface="Times New Roman" pitchFamily="18" charset="0"/>
              </a:rPr>
              <a:t>и прочие лесопокрытые земли — 8414,5 (40,5 %), </a:t>
            </a:r>
            <a:endParaRPr lang="en-US" sz="2000" dirty="0" smtClean="0">
              <a:latin typeface="+mn-lt"/>
              <a:cs typeface="Times New Roman" pitchFamily="18" charset="0"/>
            </a:endParaRPr>
          </a:p>
          <a:p>
            <a:r>
              <a:rPr lang="ru-RU" sz="2000" dirty="0" smtClean="0">
                <a:latin typeface="+mn-lt"/>
                <a:cs typeface="Times New Roman" pitchFamily="18" charset="0"/>
              </a:rPr>
              <a:t>земли</a:t>
            </a:r>
            <a:r>
              <a:rPr lang="ru-RU" sz="2000" dirty="0">
                <a:latin typeface="+mn-lt"/>
                <a:cs typeface="Times New Roman" pitchFamily="18" charset="0"/>
              </a:rPr>
              <a:t>, находящиеся под болотами, — 959,2 (4,6 %), </a:t>
            </a:r>
            <a:endParaRPr lang="en-US" sz="2000" dirty="0" smtClean="0">
              <a:latin typeface="+mn-lt"/>
              <a:cs typeface="Times New Roman" pitchFamily="18" charset="0"/>
            </a:endParaRPr>
          </a:p>
          <a:p>
            <a:r>
              <a:rPr lang="ru-RU" sz="2000" dirty="0" smtClean="0">
                <a:latin typeface="+mn-lt"/>
                <a:cs typeface="Times New Roman" pitchFamily="18" charset="0"/>
              </a:rPr>
              <a:t>под </a:t>
            </a:r>
            <a:r>
              <a:rPr lang="ru-RU" sz="2000" dirty="0">
                <a:latin typeface="+mn-lt"/>
                <a:cs typeface="Times New Roman" pitchFamily="18" charset="0"/>
              </a:rPr>
              <a:t>водой — 476,5 (2,3 %), </a:t>
            </a:r>
            <a:endParaRPr lang="en-US" sz="2000" dirty="0" smtClean="0">
              <a:latin typeface="+mn-lt"/>
              <a:cs typeface="Times New Roman" pitchFamily="18" charset="0"/>
            </a:endParaRPr>
          </a:p>
          <a:p>
            <a:r>
              <a:rPr lang="ru-RU" sz="2000" dirty="0" smtClean="0">
                <a:latin typeface="+mn-lt"/>
                <a:cs typeface="Times New Roman" pitchFamily="18" charset="0"/>
              </a:rPr>
              <a:t>земли </a:t>
            </a:r>
            <a:r>
              <a:rPr lang="ru-RU" sz="2000" dirty="0">
                <a:latin typeface="+mn-lt"/>
                <a:cs typeface="Times New Roman" pitchFamily="18" charset="0"/>
              </a:rPr>
              <a:t>населенных пунктов — 372,2 (1,8 %), </a:t>
            </a:r>
            <a:endParaRPr lang="en-US" sz="2000" dirty="0" smtClean="0">
              <a:latin typeface="+mn-lt"/>
              <a:cs typeface="Times New Roman" pitchFamily="18" charset="0"/>
            </a:endParaRPr>
          </a:p>
          <a:p>
            <a:r>
              <a:rPr lang="ru-RU" sz="2000" dirty="0" smtClean="0">
                <a:latin typeface="+mn-lt"/>
                <a:cs typeface="Times New Roman" pitchFamily="18" charset="0"/>
              </a:rPr>
              <a:t>отданные </a:t>
            </a:r>
            <a:r>
              <a:rPr lang="ru-RU" sz="2000" dirty="0">
                <a:latin typeface="+mn-lt"/>
                <a:cs typeface="Times New Roman" pitchFamily="18" charset="0"/>
              </a:rPr>
              <a:t>промышленности, транспорту и т.п. — 823,0 (4,0 %), </a:t>
            </a:r>
            <a:endParaRPr lang="en-US" sz="2000" dirty="0" smtClean="0">
              <a:latin typeface="+mn-lt"/>
              <a:cs typeface="Times New Roman" pitchFamily="18" charset="0"/>
            </a:endParaRPr>
          </a:p>
          <a:p>
            <a:r>
              <a:rPr lang="ru-RU" sz="2000" dirty="0" smtClean="0">
                <a:latin typeface="+mn-lt"/>
                <a:cs typeface="Times New Roman" pitchFamily="18" charset="0"/>
              </a:rPr>
              <a:t>нарушенные </a:t>
            </a:r>
            <a:r>
              <a:rPr lang="ru-RU" sz="2000" dirty="0">
                <a:latin typeface="+mn-lt"/>
                <a:cs typeface="Times New Roman" pitchFamily="18" charset="0"/>
              </a:rPr>
              <a:t>и прочие земли — 751,8 (3,6 %), </a:t>
            </a:r>
            <a:endParaRPr lang="en-US" sz="2000" dirty="0" smtClean="0">
              <a:latin typeface="+mn-lt"/>
              <a:cs typeface="Times New Roman" pitchFamily="18" charset="0"/>
            </a:endParaRPr>
          </a:p>
          <a:p>
            <a:r>
              <a:rPr lang="ru-RU" sz="2000" dirty="0" smtClean="0">
                <a:latin typeface="+mn-lt"/>
                <a:cs typeface="Times New Roman" pitchFamily="18" charset="0"/>
              </a:rPr>
              <a:t>в </a:t>
            </a:r>
            <a:r>
              <a:rPr lang="ru-RU" sz="2000" dirty="0">
                <a:latin typeface="+mn-lt"/>
                <a:cs typeface="Times New Roman" pitchFamily="18" charset="0"/>
              </a:rPr>
              <a:t>том числе бывшие сельскохозяйственные земли, загрязненные радионуклидами, — 265,4 тыс. га (1,3 %).</a:t>
            </a:r>
          </a:p>
        </p:txBody>
      </p:sp>
    </p:spTree>
    <p:extLst>
      <p:ext uri="{BB962C8B-B14F-4D97-AF65-F5344CB8AC3E}">
        <p14:creationId xmlns:p14="http://schemas.microsoft.com/office/powerpoint/2010/main" val="2651750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51" y="836712"/>
            <a:ext cx="8370321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306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спект">
  <a:themeElements>
    <a:clrScheme name="Другая 2">
      <a:dk1>
        <a:sysClr val="windowText" lastClr="000000"/>
      </a:dk1>
      <a:lt1>
        <a:srgbClr val="B1A35A"/>
      </a:lt1>
      <a:dk2>
        <a:srgbClr val="000000"/>
      </a:dk2>
      <a:lt2>
        <a:srgbClr val="EAEBDE"/>
      </a:lt2>
      <a:accent1>
        <a:srgbClr val="000000"/>
      </a:accent1>
      <a:accent2>
        <a:srgbClr val="B0CCB0"/>
      </a:accent2>
      <a:accent3>
        <a:srgbClr val="A8CDD7"/>
      </a:accent3>
      <a:accent4>
        <a:srgbClr val="C0BEAF"/>
      </a:accent4>
      <a:accent5>
        <a:srgbClr val="CEC597"/>
      </a:accent5>
      <a:accent6>
        <a:srgbClr val="E8B7B7"/>
      </a:accent6>
      <a:hlink>
        <a:srgbClr val="DB5353"/>
      </a:hlink>
      <a:folHlink>
        <a:srgbClr val="903638"/>
      </a:folHlink>
    </a:clrScheme>
    <a:fontScheme name="Аспект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2584</TotalTime>
  <Words>3484</Words>
  <Application>Microsoft Office PowerPoint</Application>
  <PresentationFormat>Экран (4:3)</PresentationFormat>
  <Paragraphs>399</Paragraphs>
  <Slides>55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55</vt:i4>
      </vt:variant>
    </vt:vector>
  </HeadingPairs>
  <TitlesOfParts>
    <vt:vector size="64" baseType="lpstr">
      <vt:lpstr>Arial</vt:lpstr>
      <vt:lpstr>Calibri</vt:lpstr>
      <vt:lpstr>PT Sans Caption</vt:lpstr>
      <vt:lpstr>Roboto</vt:lpstr>
      <vt:lpstr>Times New Roman</vt:lpstr>
      <vt:lpstr>Verdana</vt:lpstr>
      <vt:lpstr>Wingdings</vt:lpstr>
      <vt:lpstr>Wingdings 2</vt:lpstr>
      <vt:lpstr>Аспект</vt:lpstr>
      <vt:lpstr>Экологические проблемы использования земельных и биологических ресурсов. План 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Регуляторы роста растений </vt:lpstr>
      <vt:lpstr>Презентация PowerPoint</vt:lpstr>
      <vt:lpstr>Презентация PowerPoint</vt:lpstr>
      <vt:lpstr>Использование дождевых червей.</vt:lpstr>
      <vt:lpstr>Биоиндикация атмосферного воздуха. </vt:lpstr>
      <vt:lpstr>Биоиндикация атмосферного воздуха. Сосна обыкновенная.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Заповедное дело.</vt:lpstr>
      <vt:lpstr>Презентация PowerPoint</vt:lpstr>
      <vt:lpstr>Заповедные места Беларуси</vt:lpstr>
      <vt:lpstr>Памятники природы – природные достопримечательности, имеющие научное, историческое значение, а также объекты природы, связанные с какими-либо историческими событиями. </vt:lpstr>
      <vt:lpstr>Презентация PowerPoint</vt:lpstr>
      <vt:lpstr>Презентация PowerPoint</vt:lpstr>
      <vt:lpstr>Презентация PowerPoint</vt:lpstr>
      <vt:lpstr>Размеры санитарно-защитных зон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«БЕЗОПАСНОСТЬ ЖИЗНЕДЕЯТЕЛЬНОСТИ ЧЕЛОВЕКА (БЖЧ</dc:title>
  <dc:creator>user</dc:creator>
  <cp:lastModifiedBy>Henadzi Babraunichy</cp:lastModifiedBy>
  <cp:revision>116</cp:revision>
  <dcterms:created xsi:type="dcterms:W3CDTF">2014-10-02T20:23:15Z</dcterms:created>
  <dcterms:modified xsi:type="dcterms:W3CDTF">2021-12-23T19:56:06Z</dcterms:modified>
</cp:coreProperties>
</file>